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1"/>
    <p:sldId id="257" r:id="rId22"/>
    <p:sldId id="258" r:id="rId23"/>
    <p:sldId id="259" r:id="rId24"/>
    <p:sldId id="260" r:id="rId25"/>
    <p:sldId id="261" r:id="rId26"/>
    <p:sldId id="262" r:id="rId27"/>
    <p:sldId id="263" r:id="rId28"/>
    <p:sldId id="264" r:id="rId29"/>
    <p:sldId id="265" r:id="rId30"/>
    <p:sldId id="266" r:id="rId31"/>
    <p:sldId id="267" r:id="rId32"/>
    <p:sldId id="268" r:id="rId33"/>
    <p:sldId id="269" r:id="rId34"/>
    <p:sldId id="270" r:id="rId35"/>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Open Sans" charset="1" panose="020B0606030504020204"/>
      <p:regular r:id="rId10"/>
    </p:embeddedFont>
    <p:embeddedFont>
      <p:font typeface="Open Sans Bold" charset="1" panose="020B0806030504020204"/>
      <p:regular r:id="rId11"/>
    </p:embeddedFont>
    <p:embeddedFont>
      <p:font typeface="Open Sans Italics" charset="1" panose="020B0606030504020204"/>
      <p:regular r:id="rId12"/>
    </p:embeddedFont>
    <p:embeddedFont>
      <p:font typeface="Open Sans Bold Italics" charset="1" panose="020B0806030504020204"/>
      <p:regular r:id="rId13"/>
    </p:embeddedFont>
    <p:embeddedFont>
      <p:font typeface="Gaegu Light" charset="1" panose="00000000000000000000"/>
      <p:regular r:id="rId14"/>
    </p:embeddedFont>
    <p:embeddedFont>
      <p:font typeface="Gaegu Light Bold" charset="1" panose="00000000000000000000"/>
      <p:regular r:id="rId15"/>
    </p:embeddedFont>
    <p:embeddedFont>
      <p:font typeface="Gaegu Bold" charset="1" panose="00000000000000000000"/>
      <p:regular r:id="rId16"/>
    </p:embeddedFont>
    <p:embeddedFont>
      <p:font typeface="Quincy Bold" charset="1" panose="00000800000000000000"/>
      <p:regular r:id="rId17"/>
    </p:embeddedFont>
    <p:embeddedFont>
      <p:font typeface="Quincy Bold Bold" charset="1" panose="00000A00000000000000"/>
      <p:regular r:id="rId18"/>
    </p:embeddedFont>
    <p:embeddedFont>
      <p:font typeface="Quincy Bold Italics" charset="1" panose="00000800000000000000"/>
      <p:regular r:id="rId19"/>
    </p:embeddedFont>
    <p:embeddedFont>
      <p:font typeface="Quincy Bold Bold Italics" charset="1" panose="00000A00000000000000"/>
      <p:regular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slides/slide1.xml" Type="http://schemas.openxmlformats.org/officeDocument/2006/relationships/slide"/><Relationship Id="rId22" Target="slides/slide2.xml" Type="http://schemas.openxmlformats.org/officeDocument/2006/relationships/slide"/><Relationship Id="rId23" Target="slides/slide3.xml" Type="http://schemas.openxmlformats.org/officeDocument/2006/relationships/slide"/><Relationship Id="rId24" Target="slides/slide4.xml" Type="http://schemas.openxmlformats.org/officeDocument/2006/relationships/slide"/><Relationship Id="rId25" Target="slides/slide5.xml" Type="http://schemas.openxmlformats.org/officeDocument/2006/relationships/slide"/><Relationship Id="rId26" Target="slides/slide6.xml" Type="http://schemas.openxmlformats.org/officeDocument/2006/relationships/slide"/><Relationship Id="rId27" Target="slides/slide7.xml" Type="http://schemas.openxmlformats.org/officeDocument/2006/relationships/slide"/><Relationship Id="rId28" Target="slides/slide8.xml" Type="http://schemas.openxmlformats.org/officeDocument/2006/relationships/slide"/><Relationship Id="rId29" Target="slides/slide9.xml" Type="http://schemas.openxmlformats.org/officeDocument/2006/relationships/slide"/><Relationship Id="rId3" Target="viewProps.xml" Type="http://schemas.openxmlformats.org/officeDocument/2006/relationships/viewProps"/><Relationship Id="rId30" Target="slides/slide10.xml" Type="http://schemas.openxmlformats.org/officeDocument/2006/relationships/slide"/><Relationship Id="rId31" Target="slides/slide11.xml" Type="http://schemas.openxmlformats.org/officeDocument/2006/relationships/slide"/><Relationship Id="rId32" Target="slides/slide12.xml" Type="http://schemas.openxmlformats.org/officeDocument/2006/relationships/slide"/><Relationship Id="rId33" Target="slides/slide13.xml" Type="http://schemas.openxmlformats.org/officeDocument/2006/relationships/slide"/><Relationship Id="rId34" Target="slides/slide14.xml" Type="http://schemas.openxmlformats.org/officeDocument/2006/relationships/slide"/><Relationship Id="rId35" Target="slides/slide15.xml" Type="http://schemas.openxmlformats.org/officeDocument/2006/relationships/slide"/><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11" Target="../media/image10.png" Type="http://schemas.openxmlformats.org/officeDocument/2006/relationships/image"/><Relationship Id="rId12" Target="../media/image11.svg" Type="http://schemas.openxmlformats.org/officeDocument/2006/relationships/image"/><Relationship Id="rId13" Target="../media/image12.png" Type="http://schemas.openxmlformats.org/officeDocument/2006/relationships/image"/><Relationship Id="rId14" Target="../media/image13.svg" Type="http://schemas.openxmlformats.org/officeDocument/2006/relationships/image"/><Relationship Id="rId15" Target="../media/image14.png" Type="http://schemas.openxmlformats.org/officeDocument/2006/relationships/image"/><Relationship Id="rId16" Target="../media/image15.sv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5.png" Type="http://schemas.openxmlformats.org/officeDocument/2006/relationships/image"/><Relationship Id="rId3" Target="../media/image66.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7.png" Type="http://schemas.openxmlformats.org/officeDocument/2006/relationships/image"/><Relationship Id="rId3" Target="../media/image68.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9.png" Type="http://schemas.openxmlformats.org/officeDocument/2006/relationships/image"/><Relationship Id="rId3" Target="../media/image70.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7.svg" Type="http://schemas.openxmlformats.org/officeDocument/2006/relationships/image"/><Relationship Id="rId2" Target="../media/image71.jpeg" Type="http://schemas.openxmlformats.org/officeDocument/2006/relationships/image"/><Relationship Id="rId3" Target="../media/image23.png" Type="http://schemas.openxmlformats.org/officeDocument/2006/relationships/image"/><Relationship Id="rId4" Target="../media/image24.svg" Type="http://schemas.openxmlformats.org/officeDocument/2006/relationships/image"/><Relationship Id="rId5" Target="../media/image25.png" Type="http://schemas.openxmlformats.org/officeDocument/2006/relationships/image"/><Relationship Id="rId6" Target="../media/image26.svg" Type="http://schemas.openxmlformats.org/officeDocument/2006/relationships/image"/><Relationship Id="rId7" Target="../media/image27.png" Type="http://schemas.openxmlformats.org/officeDocument/2006/relationships/image"/><Relationship Id="rId8" Target="../media/image28.svg" Type="http://schemas.openxmlformats.org/officeDocument/2006/relationships/image"/><Relationship Id="rId9" Target="../media/image36.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7.svg" Type="http://schemas.openxmlformats.org/officeDocument/2006/relationships/image"/><Relationship Id="rId2" Target="../media/image71.jpeg" Type="http://schemas.openxmlformats.org/officeDocument/2006/relationships/image"/><Relationship Id="rId3" Target="../media/image23.png" Type="http://schemas.openxmlformats.org/officeDocument/2006/relationships/image"/><Relationship Id="rId4" Target="../media/image24.svg" Type="http://schemas.openxmlformats.org/officeDocument/2006/relationships/image"/><Relationship Id="rId5" Target="../media/image25.png" Type="http://schemas.openxmlformats.org/officeDocument/2006/relationships/image"/><Relationship Id="rId6" Target="../media/image26.svg" Type="http://schemas.openxmlformats.org/officeDocument/2006/relationships/image"/><Relationship Id="rId7" Target="../media/image27.png" Type="http://schemas.openxmlformats.org/officeDocument/2006/relationships/image"/><Relationship Id="rId8" Target="../media/image28.svg" Type="http://schemas.openxmlformats.org/officeDocument/2006/relationships/image"/><Relationship Id="rId9" Target="../media/image36.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3.svg" Type="http://schemas.openxmlformats.org/officeDocument/2006/relationships/image"/><Relationship Id="rId2" Target="../media/image72.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 Id="rId7" Target="../media/image10.png" Type="http://schemas.openxmlformats.org/officeDocument/2006/relationships/image"/><Relationship Id="rId8" Target="../media/image11.svg" Type="http://schemas.openxmlformats.org/officeDocument/2006/relationships/image"/><Relationship Id="rId9" Target="../media/image12.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svg" Type="http://schemas.openxmlformats.org/officeDocument/2006/relationships/image"/><Relationship Id="rId4" Target="../media/image18.png" Type="http://schemas.openxmlformats.org/officeDocument/2006/relationships/image"/><Relationship Id="rId5" Target="../media/image19.svg" Type="http://schemas.openxmlformats.org/officeDocument/2006/relationships/image"/><Relationship Id="rId6" Target="../media/image20.png" Type="http://schemas.openxmlformats.org/officeDocument/2006/relationships/image"/><Relationship Id="rId7" Target="../media/image21.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jpeg" Type="http://schemas.openxmlformats.org/officeDocument/2006/relationships/image"/><Relationship Id="rId3" Target="../media/image23.png" Type="http://schemas.openxmlformats.org/officeDocument/2006/relationships/image"/><Relationship Id="rId4" Target="../media/image24.svg" Type="http://schemas.openxmlformats.org/officeDocument/2006/relationships/image"/><Relationship Id="rId5" Target="../media/image25.png" Type="http://schemas.openxmlformats.org/officeDocument/2006/relationships/image"/><Relationship Id="rId6" Target="../media/image26.svg" Type="http://schemas.openxmlformats.org/officeDocument/2006/relationships/image"/><Relationship Id="rId7" Target="../media/image27.png" Type="http://schemas.openxmlformats.org/officeDocument/2006/relationships/image"/><Relationship Id="rId8" Target="../media/image28.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3.svg" Type="http://schemas.openxmlformats.org/officeDocument/2006/relationships/image"/><Relationship Id="rId2" Target="../media/image29.jpeg" Type="http://schemas.openxmlformats.org/officeDocument/2006/relationships/image"/><Relationship Id="rId3" Target="../media/image30.png" Type="http://schemas.openxmlformats.org/officeDocument/2006/relationships/image"/><Relationship Id="rId4" Target="../media/image31.svg" Type="http://schemas.openxmlformats.org/officeDocument/2006/relationships/image"/><Relationship Id="rId5" Target="../media/image32.png" Type="http://schemas.openxmlformats.org/officeDocument/2006/relationships/image"/><Relationship Id="rId6" Target="../media/image33.svg" Type="http://schemas.openxmlformats.org/officeDocument/2006/relationships/image"/><Relationship Id="rId7" Target="../media/image10.png" Type="http://schemas.openxmlformats.org/officeDocument/2006/relationships/image"/><Relationship Id="rId8" Target="../media/image11.svg" Type="http://schemas.openxmlformats.org/officeDocument/2006/relationships/image"/><Relationship Id="rId9" Target="../media/image12.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2.png" Type="http://schemas.openxmlformats.org/officeDocument/2006/relationships/image"/><Relationship Id="rId11" Target="../media/image43.svg" Type="http://schemas.openxmlformats.org/officeDocument/2006/relationships/image"/><Relationship Id="rId2" Target="../media/image34.png" Type="http://schemas.openxmlformats.org/officeDocument/2006/relationships/image"/><Relationship Id="rId3" Target="../media/image35.svg" Type="http://schemas.openxmlformats.org/officeDocument/2006/relationships/image"/><Relationship Id="rId4" Target="../media/image36.png" Type="http://schemas.openxmlformats.org/officeDocument/2006/relationships/image"/><Relationship Id="rId5" Target="../media/image37.svg" Type="http://schemas.openxmlformats.org/officeDocument/2006/relationships/image"/><Relationship Id="rId6" Target="../media/image38.png" Type="http://schemas.openxmlformats.org/officeDocument/2006/relationships/image"/><Relationship Id="rId7" Target="../media/image39.svg" Type="http://schemas.openxmlformats.org/officeDocument/2006/relationships/image"/><Relationship Id="rId8" Target="../media/image40.png" Type="http://schemas.openxmlformats.org/officeDocument/2006/relationships/image"/><Relationship Id="rId9" Target="../media/image41.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2.png" Type="http://schemas.openxmlformats.org/officeDocument/2006/relationships/image"/><Relationship Id="rId11" Target="../media/image43.svg" Type="http://schemas.openxmlformats.org/officeDocument/2006/relationships/image"/><Relationship Id="rId2" Target="../media/image34.png" Type="http://schemas.openxmlformats.org/officeDocument/2006/relationships/image"/><Relationship Id="rId3" Target="../media/image35.svg" Type="http://schemas.openxmlformats.org/officeDocument/2006/relationships/image"/><Relationship Id="rId4" Target="../media/image36.png" Type="http://schemas.openxmlformats.org/officeDocument/2006/relationships/image"/><Relationship Id="rId5" Target="../media/image37.svg" Type="http://schemas.openxmlformats.org/officeDocument/2006/relationships/image"/><Relationship Id="rId6" Target="../media/image38.png" Type="http://schemas.openxmlformats.org/officeDocument/2006/relationships/image"/><Relationship Id="rId7" Target="../media/image39.svg" Type="http://schemas.openxmlformats.org/officeDocument/2006/relationships/image"/><Relationship Id="rId8" Target="../media/image40.png" Type="http://schemas.openxmlformats.org/officeDocument/2006/relationships/image"/><Relationship Id="rId9" Target="../media/image41.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2.svg" Type="http://schemas.openxmlformats.org/officeDocument/2006/relationships/image"/><Relationship Id="rId2" Target="../media/image44.jpeg" Type="http://schemas.openxmlformats.org/officeDocument/2006/relationships/image"/><Relationship Id="rId3" Target="../media/image45.png" Type="http://schemas.openxmlformats.org/officeDocument/2006/relationships/image"/><Relationship Id="rId4" Target="../media/image46.svg" Type="http://schemas.openxmlformats.org/officeDocument/2006/relationships/image"/><Relationship Id="rId5" Target="../media/image47.png" Type="http://schemas.openxmlformats.org/officeDocument/2006/relationships/image"/><Relationship Id="rId6" Target="../media/image48.svg" Type="http://schemas.openxmlformats.org/officeDocument/2006/relationships/image"/><Relationship Id="rId7" Target="../media/image49.png" Type="http://schemas.openxmlformats.org/officeDocument/2006/relationships/image"/><Relationship Id="rId8" Target="../media/image50.svg" Type="http://schemas.openxmlformats.org/officeDocument/2006/relationships/image"/><Relationship Id="rId9" Target="../media/image51.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1.png" Type="http://schemas.openxmlformats.org/officeDocument/2006/relationships/image"/><Relationship Id="rId11" Target="../media/image62.svg" Type="http://schemas.openxmlformats.org/officeDocument/2006/relationships/image"/><Relationship Id="rId12" Target="../media/image63.png" Type="http://schemas.openxmlformats.org/officeDocument/2006/relationships/image"/><Relationship Id="rId13" Target="../media/image64.svg" Type="http://schemas.openxmlformats.org/officeDocument/2006/relationships/image"/><Relationship Id="rId2" Target="../media/image53.png" Type="http://schemas.openxmlformats.org/officeDocument/2006/relationships/image"/><Relationship Id="rId3" Target="../media/image54.svg" Type="http://schemas.openxmlformats.org/officeDocument/2006/relationships/image"/><Relationship Id="rId4" Target="../media/image55.jpeg" Type="http://schemas.openxmlformats.org/officeDocument/2006/relationships/image"/><Relationship Id="rId5" Target="../media/image56.jpeg" Type="http://schemas.openxmlformats.org/officeDocument/2006/relationships/image"/><Relationship Id="rId6" Target="../media/image57.png" Type="http://schemas.openxmlformats.org/officeDocument/2006/relationships/image"/><Relationship Id="rId7" Target="../media/image58.svg" Type="http://schemas.openxmlformats.org/officeDocument/2006/relationships/image"/><Relationship Id="rId8" Target="../media/image59.png" Type="http://schemas.openxmlformats.org/officeDocument/2006/relationships/image"/><Relationship Id="rId9" Target="../media/image60.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11925" t="0" r="11925" b="0"/>
          <a:stretch>
            <a:fillRect/>
          </a:stretch>
        </p:blipFill>
        <p:spPr>
          <a:xfrm>
            <a:off x="0" y="0"/>
            <a:ext cx="18288000" cy="10287000"/>
          </a:xfrm>
          <a:prstGeom prst="rect">
            <a:avLst/>
          </a:prstGeom>
        </p:spPr>
      </p:pic>
      <p:pic>
        <p:nvPicPr>
          <p:cNvPr name="Picture 3" id="3"/>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757789">
            <a:off x="866463" y="7982980"/>
            <a:ext cx="1108853" cy="1875439"/>
          </a:xfrm>
          <a:prstGeom prst="rect">
            <a:avLst/>
          </a:prstGeom>
        </p:spPr>
      </p:pic>
      <p:pic>
        <p:nvPicPr>
          <p:cNvPr name="Picture 4" id="4"/>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0">
            <a:off x="14382439" y="7491347"/>
            <a:ext cx="1917907" cy="1081002"/>
          </a:xfrm>
          <a:prstGeom prst="rect">
            <a:avLst/>
          </a:prstGeom>
        </p:spPr>
      </p:pic>
      <p:pic>
        <p:nvPicPr>
          <p:cNvPr name="Picture 5" id="5"/>
          <p:cNvPicPr>
            <a:picLocks noChangeAspect="true"/>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0" t="0" r="0" b="0"/>
          <a:stretch>
            <a:fillRect/>
          </a:stretch>
        </p:blipFill>
        <p:spPr>
          <a:xfrm flipH="false" flipV="false" rot="255949">
            <a:off x="2720262" y="9182210"/>
            <a:ext cx="2287072" cy="1549491"/>
          </a:xfrm>
          <a:prstGeom prst="rect">
            <a:avLst/>
          </a:prstGeom>
        </p:spPr>
      </p:pic>
      <p:pic>
        <p:nvPicPr>
          <p:cNvPr name="Picture 6" id="6"/>
          <p:cNvPicPr>
            <a:picLocks noChangeAspect="true"/>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l="0" t="0" r="0" b="0"/>
          <a:stretch>
            <a:fillRect/>
          </a:stretch>
        </p:blipFill>
        <p:spPr>
          <a:xfrm flipH="false" flipV="false" rot="759795">
            <a:off x="15566414" y="3598336"/>
            <a:ext cx="1467864" cy="1000817"/>
          </a:xfrm>
          <a:prstGeom prst="rect">
            <a:avLst/>
          </a:prstGeom>
        </p:spPr>
      </p:pic>
      <p:pic>
        <p:nvPicPr>
          <p:cNvPr name="Picture 7" id="7"/>
          <p:cNvPicPr>
            <a:picLocks noChangeAspect="true"/>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l="0" t="0" r="0" b="0"/>
          <a:stretch>
            <a:fillRect/>
          </a:stretch>
        </p:blipFill>
        <p:spPr>
          <a:xfrm flipH="false" flipV="false" rot="3499080">
            <a:off x="12567409" y="829582"/>
            <a:ext cx="1351605" cy="858269"/>
          </a:xfrm>
          <a:prstGeom prst="rect">
            <a:avLst/>
          </a:prstGeom>
        </p:spPr>
      </p:pic>
      <p:pic>
        <p:nvPicPr>
          <p:cNvPr name="Picture 8" id="8"/>
          <p:cNvPicPr>
            <a:picLocks noChangeAspect="true"/>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l="0" t="0" r="0" b="0"/>
          <a:stretch>
            <a:fillRect/>
          </a:stretch>
        </p:blipFill>
        <p:spPr>
          <a:xfrm flipH="false" flipV="false" rot="0">
            <a:off x="3514582" y="3767619"/>
            <a:ext cx="698431" cy="1960509"/>
          </a:xfrm>
          <a:prstGeom prst="rect">
            <a:avLst/>
          </a:prstGeom>
        </p:spPr>
      </p:pic>
      <p:pic>
        <p:nvPicPr>
          <p:cNvPr name="Picture 9" id="9"/>
          <p:cNvPicPr>
            <a:picLocks noChangeAspect="true"/>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rcRect l="0" t="0" r="0" b="0"/>
          <a:stretch>
            <a:fillRect/>
          </a:stretch>
        </p:blipFill>
        <p:spPr>
          <a:xfrm flipH="false" flipV="false" rot="0">
            <a:off x="4669976" y="3449615"/>
            <a:ext cx="8573235" cy="2529104"/>
          </a:xfrm>
          <a:prstGeom prst="rect">
            <a:avLst/>
          </a:prstGeom>
        </p:spPr>
      </p:pic>
      <p:sp>
        <p:nvSpPr>
          <p:cNvPr name="TextBox 10" id="10"/>
          <p:cNvSpPr txBox="true"/>
          <p:nvPr/>
        </p:nvSpPr>
        <p:spPr>
          <a:xfrm rot="0">
            <a:off x="415678" y="321605"/>
            <a:ext cx="17456645" cy="3777139"/>
          </a:xfrm>
          <a:prstGeom prst="rect">
            <a:avLst/>
          </a:prstGeom>
        </p:spPr>
        <p:txBody>
          <a:bodyPr anchor="t" rtlCol="false" tIns="0" lIns="0" bIns="0" rIns="0">
            <a:spAutoFit/>
          </a:bodyPr>
          <a:lstStyle/>
          <a:p>
            <a:pPr algn="ctr">
              <a:lnSpc>
                <a:spcPts val="7227"/>
              </a:lnSpc>
            </a:pPr>
            <a:r>
              <a:rPr lang="en-US" sz="6570">
                <a:solidFill>
                  <a:srgbClr val="FFFFFF"/>
                </a:solidFill>
                <a:latin typeface="Quincy Bold"/>
              </a:rPr>
              <a:t>Business consultancy based on the barter system</a:t>
            </a:r>
          </a:p>
        </p:txBody>
      </p:sp>
      <p:sp>
        <p:nvSpPr>
          <p:cNvPr name="TextBox 11" id="11"/>
          <p:cNvSpPr txBox="true"/>
          <p:nvPr/>
        </p:nvSpPr>
        <p:spPr>
          <a:xfrm rot="0">
            <a:off x="5418991" y="2162550"/>
            <a:ext cx="6821446" cy="762589"/>
          </a:xfrm>
          <a:prstGeom prst="rect">
            <a:avLst/>
          </a:prstGeom>
        </p:spPr>
        <p:txBody>
          <a:bodyPr anchor="t" rtlCol="false" tIns="0" lIns="0" bIns="0" rIns="0">
            <a:spAutoFit/>
          </a:bodyPr>
          <a:lstStyle/>
          <a:p>
            <a:pPr algn="ctr">
              <a:lnSpc>
                <a:spcPts val="4898"/>
              </a:lnSpc>
            </a:pPr>
            <a:r>
              <a:rPr lang="en-US" spc="-146" sz="4898">
                <a:solidFill>
                  <a:srgbClr val="4B3D50"/>
                </a:solidFill>
                <a:latin typeface="Gaegu Bold"/>
              </a:rPr>
              <a:t>Presented by Group 61</a:t>
            </a:r>
          </a:p>
        </p:txBody>
      </p:sp>
      <p:sp>
        <p:nvSpPr>
          <p:cNvPr name="TextBox 12" id="12"/>
          <p:cNvSpPr txBox="true"/>
          <p:nvPr/>
        </p:nvSpPr>
        <p:spPr>
          <a:xfrm rot="0">
            <a:off x="4543097" y="3917769"/>
            <a:ext cx="8573235" cy="1560194"/>
          </a:xfrm>
          <a:prstGeom prst="rect">
            <a:avLst/>
          </a:prstGeom>
        </p:spPr>
        <p:txBody>
          <a:bodyPr anchor="t" rtlCol="false" tIns="0" lIns="0" bIns="0" rIns="0">
            <a:spAutoFit/>
          </a:bodyPr>
          <a:lstStyle/>
          <a:p>
            <a:pPr algn="ctr">
              <a:lnSpc>
                <a:spcPts val="5880"/>
              </a:lnSpc>
            </a:pPr>
            <a:r>
              <a:rPr lang="en-US" sz="4200">
                <a:solidFill>
                  <a:srgbClr val="000000"/>
                </a:solidFill>
                <a:latin typeface="Gaegu Bold"/>
              </a:rPr>
              <a:t>Project supervisor - Dr. Praveen Lalwani(SCSE)</a:t>
            </a:r>
          </a:p>
        </p:txBody>
      </p:sp>
      <p:sp>
        <p:nvSpPr>
          <p:cNvPr name="TextBox 13" id="13"/>
          <p:cNvSpPr txBox="true"/>
          <p:nvPr/>
        </p:nvSpPr>
        <p:spPr>
          <a:xfrm rot="0">
            <a:off x="776387" y="7060499"/>
            <a:ext cx="4210883" cy="662939"/>
          </a:xfrm>
          <a:prstGeom prst="rect">
            <a:avLst/>
          </a:prstGeom>
        </p:spPr>
        <p:txBody>
          <a:bodyPr anchor="t" rtlCol="false" tIns="0" lIns="0" bIns="0" rIns="0">
            <a:spAutoFit/>
          </a:bodyPr>
          <a:lstStyle/>
          <a:p>
            <a:pPr algn="ctr">
              <a:lnSpc>
                <a:spcPts val="5460"/>
              </a:lnSpc>
            </a:pPr>
            <a:r>
              <a:rPr lang="en-US" sz="3900">
                <a:solidFill>
                  <a:srgbClr val="000000"/>
                </a:solidFill>
                <a:latin typeface="Open Sans"/>
              </a:rPr>
              <a:t>Project Reviewers:</a:t>
            </a:r>
          </a:p>
        </p:txBody>
      </p:sp>
      <p:sp>
        <p:nvSpPr>
          <p:cNvPr name="TextBox 14" id="14"/>
          <p:cNvSpPr txBox="true"/>
          <p:nvPr/>
        </p:nvSpPr>
        <p:spPr>
          <a:xfrm rot="0">
            <a:off x="5246026" y="7010969"/>
            <a:ext cx="6228874" cy="1348739"/>
          </a:xfrm>
          <a:prstGeom prst="rect">
            <a:avLst/>
          </a:prstGeom>
        </p:spPr>
        <p:txBody>
          <a:bodyPr anchor="t" rtlCol="false" tIns="0" lIns="0" bIns="0" rIns="0">
            <a:spAutoFit/>
          </a:bodyPr>
          <a:lstStyle/>
          <a:p>
            <a:pPr algn="ctr">
              <a:lnSpc>
                <a:spcPts val="5460"/>
              </a:lnSpc>
            </a:pPr>
            <a:r>
              <a:rPr lang="en-US" sz="3900">
                <a:solidFill>
                  <a:srgbClr val="000000"/>
                </a:solidFill>
                <a:latin typeface="Open Sans"/>
              </a:rPr>
              <a:t>Dr. V Pandimurugan(SCSE) </a:t>
            </a:r>
          </a:p>
          <a:p>
            <a:pPr algn="ctr">
              <a:lnSpc>
                <a:spcPts val="5460"/>
              </a:lnSpc>
            </a:pPr>
            <a:r>
              <a:rPr lang="en-US" sz="3900">
                <a:solidFill>
                  <a:srgbClr val="000000"/>
                </a:solidFill>
                <a:latin typeface="Open Sans"/>
              </a:rPr>
              <a:t>Dr. Prashant G K(SMEC)</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B77A74"/>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10468281" y="1898421"/>
            <a:ext cx="3311946" cy="7359879"/>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0">
            <a:off x="3833524" y="1898421"/>
            <a:ext cx="3311946" cy="7359879"/>
          </a:xfrm>
          <a:prstGeom prst="rect">
            <a:avLst/>
          </a:prstGeom>
        </p:spPr>
      </p:pic>
      <p:sp>
        <p:nvSpPr>
          <p:cNvPr name="TextBox 4" id="4"/>
          <p:cNvSpPr txBox="true"/>
          <p:nvPr/>
        </p:nvSpPr>
        <p:spPr>
          <a:xfrm rot="0">
            <a:off x="3021469" y="234401"/>
            <a:ext cx="12245061" cy="1674324"/>
          </a:xfrm>
          <a:prstGeom prst="rect">
            <a:avLst/>
          </a:prstGeom>
        </p:spPr>
        <p:txBody>
          <a:bodyPr anchor="t" rtlCol="false" tIns="0" lIns="0" bIns="0" rIns="0">
            <a:spAutoFit/>
          </a:bodyPr>
          <a:lstStyle/>
          <a:p>
            <a:pPr algn="ctr">
              <a:lnSpc>
                <a:spcPts val="9679"/>
              </a:lnSpc>
            </a:pPr>
            <a:r>
              <a:rPr lang="en-US" sz="8799">
                <a:solidFill>
                  <a:srgbClr val="FFFFFF"/>
                </a:solidFill>
                <a:latin typeface="Quincy Bold"/>
              </a:rPr>
              <a:t>Snapshots of the Project</a:t>
            </a:r>
          </a:p>
          <a:p>
            <a:pPr algn="ctr">
              <a:lnSpc>
                <a:spcPts val="9679"/>
              </a:lnSpc>
            </a:pP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B77A74"/>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3610713" y="1908724"/>
            <a:ext cx="3311946" cy="7359879"/>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0">
            <a:off x="10403659" y="1908724"/>
            <a:ext cx="3311946" cy="7359879"/>
          </a:xfrm>
          <a:prstGeom prst="rect">
            <a:avLst/>
          </a:prstGeom>
        </p:spPr>
      </p:pic>
      <p:sp>
        <p:nvSpPr>
          <p:cNvPr name="TextBox 4" id="4"/>
          <p:cNvSpPr txBox="true"/>
          <p:nvPr/>
        </p:nvSpPr>
        <p:spPr>
          <a:xfrm rot="0">
            <a:off x="3021469" y="234401"/>
            <a:ext cx="12245061" cy="1674324"/>
          </a:xfrm>
          <a:prstGeom prst="rect">
            <a:avLst/>
          </a:prstGeom>
        </p:spPr>
        <p:txBody>
          <a:bodyPr anchor="t" rtlCol="false" tIns="0" lIns="0" bIns="0" rIns="0">
            <a:spAutoFit/>
          </a:bodyPr>
          <a:lstStyle/>
          <a:p>
            <a:pPr algn="ctr">
              <a:lnSpc>
                <a:spcPts val="9679"/>
              </a:lnSpc>
            </a:pPr>
            <a:r>
              <a:rPr lang="en-US" sz="8799">
                <a:solidFill>
                  <a:srgbClr val="FFFFFF"/>
                </a:solidFill>
                <a:latin typeface="Quincy Bold"/>
              </a:rPr>
              <a:t>Snapshots of the Project</a:t>
            </a:r>
          </a:p>
          <a:p>
            <a:pPr algn="ctr">
              <a:lnSpc>
                <a:spcPts val="9679"/>
              </a:lnSpc>
            </a:pP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B77A74"/>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3610713" y="1898421"/>
            <a:ext cx="3311946" cy="7359879"/>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0">
            <a:off x="10920634" y="1908724"/>
            <a:ext cx="3311946" cy="7359879"/>
          </a:xfrm>
          <a:prstGeom prst="rect">
            <a:avLst/>
          </a:prstGeom>
        </p:spPr>
      </p:pic>
      <p:sp>
        <p:nvSpPr>
          <p:cNvPr name="TextBox 4" id="4"/>
          <p:cNvSpPr txBox="true"/>
          <p:nvPr/>
        </p:nvSpPr>
        <p:spPr>
          <a:xfrm rot="0">
            <a:off x="3021469" y="234401"/>
            <a:ext cx="12245061" cy="1674324"/>
          </a:xfrm>
          <a:prstGeom prst="rect">
            <a:avLst/>
          </a:prstGeom>
        </p:spPr>
        <p:txBody>
          <a:bodyPr anchor="t" rtlCol="false" tIns="0" lIns="0" bIns="0" rIns="0">
            <a:spAutoFit/>
          </a:bodyPr>
          <a:lstStyle/>
          <a:p>
            <a:pPr algn="ctr">
              <a:lnSpc>
                <a:spcPts val="9679"/>
              </a:lnSpc>
            </a:pPr>
            <a:r>
              <a:rPr lang="en-US" sz="8799">
                <a:solidFill>
                  <a:srgbClr val="FFFFFF"/>
                </a:solidFill>
                <a:latin typeface="Quincy Bold"/>
              </a:rPr>
              <a:t>Snapshots of the Project</a:t>
            </a:r>
          </a:p>
          <a:p>
            <a:pPr algn="ctr">
              <a:lnSpc>
                <a:spcPts val="9679"/>
              </a:lnSpc>
            </a:pP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7786" r="0" b="7786"/>
          <a:stretch>
            <a:fillRect/>
          </a:stretch>
        </p:blipFill>
        <p:spPr>
          <a:xfrm>
            <a:off x="0" y="0"/>
            <a:ext cx="18288000" cy="10287000"/>
          </a:xfrm>
          <a:prstGeom prst="rect">
            <a:avLst/>
          </a:prstGeom>
        </p:spPr>
      </p:pic>
      <p:pic>
        <p:nvPicPr>
          <p:cNvPr name="Picture 3" id="3"/>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true" rot="1812509">
            <a:off x="16527878" y="2876013"/>
            <a:ext cx="2038818" cy="751814"/>
          </a:xfrm>
          <a:prstGeom prst="rect">
            <a:avLst/>
          </a:prstGeom>
        </p:spPr>
      </p:pic>
      <p:pic>
        <p:nvPicPr>
          <p:cNvPr name="Picture 4" id="4"/>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true" flipV="false" rot="-396345">
            <a:off x="3420648" y="8177297"/>
            <a:ext cx="1622332" cy="541453"/>
          </a:xfrm>
          <a:prstGeom prst="rect">
            <a:avLst/>
          </a:prstGeom>
        </p:spPr>
      </p:pic>
      <p:pic>
        <p:nvPicPr>
          <p:cNvPr name="Picture 5" id="5"/>
          <p:cNvPicPr>
            <a:picLocks noChangeAspect="true"/>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0" t="0" r="0" b="0"/>
          <a:stretch>
            <a:fillRect/>
          </a:stretch>
        </p:blipFill>
        <p:spPr>
          <a:xfrm flipH="false" flipV="true" rot="0">
            <a:off x="7226290" y="921061"/>
            <a:ext cx="284761" cy="430641"/>
          </a:xfrm>
          <a:prstGeom prst="rect">
            <a:avLst/>
          </a:prstGeom>
        </p:spPr>
      </p:pic>
      <p:pic>
        <p:nvPicPr>
          <p:cNvPr name="Picture 6" id="6"/>
          <p:cNvPicPr>
            <a:picLocks noChangeAspect="true"/>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l="0" t="0" r="0" b="0"/>
          <a:stretch>
            <a:fillRect/>
          </a:stretch>
        </p:blipFill>
        <p:spPr>
          <a:xfrm flipH="false" flipV="false" rot="0">
            <a:off x="6551003" y="1222325"/>
            <a:ext cx="506908" cy="766591"/>
          </a:xfrm>
          <a:prstGeom prst="rect">
            <a:avLst/>
          </a:prstGeom>
        </p:spPr>
      </p:pic>
      <p:sp>
        <p:nvSpPr>
          <p:cNvPr name="TextBox 7" id="7"/>
          <p:cNvSpPr txBox="true"/>
          <p:nvPr/>
        </p:nvSpPr>
        <p:spPr>
          <a:xfrm rot="0">
            <a:off x="406864" y="836518"/>
            <a:ext cx="7104188" cy="1623929"/>
          </a:xfrm>
          <a:prstGeom prst="rect">
            <a:avLst/>
          </a:prstGeom>
        </p:spPr>
        <p:txBody>
          <a:bodyPr anchor="t" rtlCol="false" tIns="0" lIns="0" bIns="0" rIns="0">
            <a:spAutoFit/>
          </a:bodyPr>
          <a:lstStyle/>
          <a:p>
            <a:pPr algn="ctr">
              <a:lnSpc>
                <a:spcPts val="10999"/>
              </a:lnSpc>
            </a:pPr>
            <a:r>
              <a:rPr lang="en-US" sz="9999">
                <a:solidFill>
                  <a:srgbClr val="FFFFFF"/>
                </a:solidFill>
                <a:latin typeface="Quincy Bold"/>
              </a:rPr>
              <a:t>GitHub Link</a:t>
            </a:r>
          </a:p>
        </p:txBody>
      </p:sp>
      <p:sp>
        <p:nvSpPr>
          <p:cNvPr name="TextBox 8" id="8"/>
          <p:cNvSpPr txBox="true"/>
          <p:nvPr/>
        </p:nvSpPr>
        <p:spPr>
          <a:xfrm rot="0">
            <a:off x="1028700" y="3870618"/>
            <a:ext cx="14914685" cy="969711"/>
          </a:xfrm>
          <a:prstGeom prst="rect">
            <a:avLst/>
          </a:prstGeom>
        </p:spPr>
        <p:txBody>
          <a:bodyPr anchor="t" rtlCol="false" tIns="0" lIns="0" bIns="0" rIns="0">
            <a:spAutoFit/>
          </a:bodyPr>
          <a:lstStyle/>
          <a:p>
            <a:pPr>
              <a:lnSpc>
                <a:spcPts val="6926"/>
              </a:lnSpc>
            </a:pPr>
            <a:r>
              <a:rPr lang="en-US" sz="4947">
                <a:solidFill>
                  <a:srgbClr val="000000"/>
                </a:solidFill>
                <a:latin typeface="Gaegu Light"/>
              </a:rPr>
              <a:t>https://github.com/namanarora09/Barter-System-APP</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7786" r="0" b="7786"/>
          <a:stretch>
            <a:fillRect/>
          </a:stretch>
        </p:blipFill>
        <p:spPr>
          <a:xfrm>
            <a:off x="0" y="0"/>
            <a:ext cx="18288000" cy="10287000"/>
          </a:xfrm>
          <a:prstGeom prst="rect">
            <a:avLst/>
          </a:prstGeom>
        </p:spPr>
      </p:pic>
      <p:pic>
        <p:nvPicPr>
          <p:cNvPr name="Picture 3" id="3"/>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true" rot="1812509">
            <a:off x="16527878" y="2876013"/>
            <a:ext cx="2038818" cy="751814"/>
          </a:xfrm>
          <a:prstGeom prst="rect">
            <a:avLst/>
          </a:prstGeom>
        </p:spPr>
      </p:pic>
      <p:pic>
        <p:nvPicPr>
          <p:cNvPr name="Picture 4" id="4"/>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true" flipV="false" rot="-396345">
            <a:off x="3420648" y="8177297"/>
            <a:ext cx="1622332" cy="541453"/>
          </a:xfrm>
          <a:prstGeom prst="rect">
            <a:avLst/>
          </a:prstGeom>
        </p:spPr>
      </p:pic>
      <p:pic>
        <p:nvPicPr>
          <p:cNvPr name="Picture 5" id="5"/>
          <p:cNvPicPr>
            <a:picLocks noChangeAspect="true"/>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0" t="0" r="0" b="0"/>
          <a:stretch>
            <a:fillRect/>
          </a:stretch>
        </p:blipFill>
        <p:spPr>
          <a:xfrm flipH="false" flipV="true" rot="0">
            <a:off x="7226290" y="921061"/>
            <a:ext cx="284761" cy="430641"/>
          </a:xfrm>
          <a:prstGeom prst="rect">
            <a:avLst/>
          </a:prstGeom>
        </p:spPr>
      </p:pic>
      <p:pic>
        <p:nvPicPr>
          <p:cNvPr name="Picture 6" id="6"/>
          <p:cNvPicPr>
            <a:picLocks noChangeAspect="true"/>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l="0" t="0" r="0" b="0"/>
          <a:stretch>
            <a:fillRect/>
          </a:stretch>
        </p:blipFill>
        <p:spPr>
          <a:xfrm flipH="false" flipV="false" rot="0">
            <a:off x="6551003" y="1222325"/>
            <a:ext cx="506908" cy="766591"/>
          </a:xfrm>
          <a:prstGeom prst="rect">
            <a:avLst/>
          </a:prstGeom>
        </p:spPr>
      </p:pic>
      <p:sp>
        <p:nvSpPr>
          <p:cNvPr name="TextBox 7" id="7"/>
          <p:cNvSpPr txBox="true"/>
          <p:nvPr/>
        </p:nvSpPr>
        <p:spPr>
          <a:xfrm rot="0">
            <a:off x="1198604" y="4857891"/>
            <a:ext cx="6066420" cy="1572104"/>
          </a:xfrm>
          <a:prstGeom prst="rect">
            <a:avLst/>
          </a:prstGeom>
        </p:spPr>
        <p:txBody>
          <a:bodyPr anchor="t" rtlCol="false" tIns="0" lIns="0" bIns="0" rIns="0">
            <a:spAutoFit/>
          </a:bodyPr>
          <a:lstStyle/>
          <a:p>
            <a:pPr algn="ctr">
              <a:lnSpc>
                <a:spcPts val="10999"/>
              </a:lnSpc>
            </a:pPr>
            <a:r>
              <a:rPr lang="en-US" sz="9999">
                <a:solidFill>
                  <a:srgbClr val="FFFFFF"/>
                </a:solidFill>
                <a:latin typeface="Quincy Bold"/>
              </a:rPr>
              <a:t>Reference</a:t>
            </a:r>
          </a:p>
        </p:txBody>
      </p:sp>
      <p:sp>
        <p:nvSpPr>
          <p:cNvPr name="TextBox 8" id="8"/>
          <p:cNvSpPr txBox="true"/>
          <p:nvPr/>
        </p:nvSpPr>
        <p:spPr>
          <a:xfrm rot="0">
            <a:off x="8714319" y="2252223"/>
            <a:ext cx="7920265" cy="5250880"/>
          </a:xfrm>
          <a:prstGeom prst="rect">
            <a:avLst/>
          </a:prstGeom>
        </p:spPr>
        <p:txBody>
          <a:bodyPr anchor="t" rtlCol="false" tIns="0" lIns="0" bIns="0" rIns="0">
            <a:spAutoFit/>
          </a:bodyPr>
          <a:lstStyle/>
          <a:p>
            <a:pPr marL="787485" indent="-393742" lvl="1">
              <a:lnSpc>
                <a:spcPts val="5106"/>
              </a:lnSpc>
              <a:buFont typeface="Arial"/>
              <a:buChar char="•"/>
            </a:pPr>
            <a:r>
              <a:rPr lang="en-US" sz="3647">
                <a:solidFill>
                  <a:srgbClr val="000000"/>
                </a:solidFill>
                <a:latin typeface="Gaegu Light"/>
              </a:rPr>
              <a:t>3 Best Apps + Websites for Trading, Bartering &amp; Swapping Stuff | TradeMade, Inc. 2020 | A Trade &amp; Barter App, With A Cause (trademade-app.com)</a:t>
            </a:r>
          </a:p>
          <a:p>
            <a:pPr marL="787485" indent="-393742" lvl="1">
              <a:lnSpc>
                <a:spcPts val="5106"/>
              </a:lnSpc>
              <a:buFont typeface="Arial"/>
              <a:buChar char="•"/>
            </a:pPr>
            <a:r>
              <a:rPr lang="en-US" sz="3647">
                <a:solidFill>
                  <a:srgbClr val="000000"/>
                </a:solidFill>
                <a:latin typeface="Gaegu Light"/>
              </a:rPr>
              <a:t>What Is Barter? - Definition, Characteristics, Pros &amp; Cons (feedough.com)</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11925" t="0" r="11925" b="0"/>
          <a:stretch>
            <a:fillRect/>
          </a:stretch>
        </p:blipFill>
        <p:spPr>
          <a:xfrm>
            <a:off x="0" y="0"/>
            <a:ext cx="18288000" cy="10287000"/>
          </a:xfrm>
          <a:prstGeom prst="rect">
            <a:avLst/>
          </a:prstGeom>
        </p:spPr>
      </p:pic>
      <p:pic>
        <p:nvPicPr>
          <p:cNvPr name="Picture 3" id="3"/>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14829155" y="7451569"/>
            <a:ext cx="1917907" cy="1081002"/>
          </a:xfrm>
          <a:prstGeom prst="rect">
            <a:avLst/>
          </a:prstGeom>
        </p:spPr>
      </p:pic>
      <p:pic>
        <p:nvPicPr>
          <p:cNvPr name="Picture 4" id="4"/>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true" rot="-1939760">
            <a:off x="-114836" y="1284446"/>
            <a:ext cx="2287072" cy="1549491"/>
          </a:xfrm>
          <a:prstGeom prst="rect">
            <a:avLst/>
          </a:prstGeom>
        </p:spPr>
      </p:pic>
      <p:pic>
        <p:nvPicPr>
          <p:cNvPr name="Picture 5" id="5"/>
          <p:cNvPicPr>
            <a:picLocks noChangeAspect="true"/>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0" t="0" r="0" b="0"/>
          <a:stretch>
            <a:fillRect/>
          </a:stretch>
        </p:blipFill>
        <p:spPr>
          <a:xfrm flipH="false" flipV="false" rot="3022453">
            <a:off x="14731935" y="1678555"/>
            <a:ext cx="1541217" cy="978673"/>
          </a:xfrm>
          <a:prstGeom prst="rect">
            <a:avLst/>
          </a:prstGeom>
        </p:spPr>
      </p:pic>
      <p:pic>
        <p:nvPicPr>
          <p:cNvPr name="Picture 6" id="6"/>
          <p:cNvPicPr>
            <a:picLocks noChangeAspect="true"/>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l="0" t="0" r="0" b="0"/>
          <a:stretch>
            <a:fillRect/>
          </a:stretch>
        </p:blipFill>
        <p:spPr>
          <a:xfrm flipH="false" flipV="false" rot="0">
            <a:off x="4088443" y="6127886"/>
            <a:ext cx="759478" cy="2131867"/>
          </a:xfrm>
          <a:prstGeom prst="rect">
            <a:avLst/>
          </a:prstGeom>
        </p:spPr>
      </p:pic>
      <p:sp>
        <p:nvSpPr>
          <p:cNvPr name="TextBox 7" id="7"/>
          <p:cNvSpPr txBox="true"/>
          <p:nvPr/>
        </p:nvSpPr>
        <p:spPr>
          <a:xfrm rot="-212917">
            <a:off x="3756656" y="3753774"/>
            <a:ext cx="6512362" cy="2618068"/>
          </a:xfrm>
          <a:prstGeom prst="rect">
            <a:avLst/>
          </a:prstGeom>
        </p:spPr>
        <p:txBody>
          <a:bodyPr anchor="t" rtlCol="false" tIns="0" lIns="0" bIns="0" rIns="0">
            <a:spAutoFit/>
          </a:bodyPr>
          <a:lstStyle/>
          <a:p>
            <a:pPr algn="ctr">
              <a:lnSpc>
                <a:spcPts val="18700"/>
              </a:lnSpc>
            </a:pPr>
            <a:r>
              <a:rPr lang="en-US" sz="17000">
                <a:solidFill>
                  <a:srgbClr val="FFFFFF"/>
                </a:solidFill>
                <a:latin typeface="Quincy Bold"/>
              </a:rPr>
              <a:t>Thank</a:t>
            </a:r>
          </a:p>
        </p:txBody>
      </p:sp>
      <p:sp>
        <p:nvSpPr>
          <p:cNvPr name="TextBox 8" id="8"/>
          <p:cNvSpPr txBox="true"/>
          <p:nvPr/>
        </p:nvSpPr>
        <p:spPr>
          <a:xfrm rot="-212917">
            <a:off x="10503134" y="3600080"/>
            <a:ext cx="4037261" cy="2506648"/>
          </a:xfrm>
          <a:prstGeom prst="rect">
            <a:avLst/>
          </a:prstGeom>
        </p:spPr>
        <p:txBody>
          <a:bodyPr anchor="t" rtlCol="false" tIns="0" lIns="0" bIns="0" rIns="0">
            <a:spAutoFit/>
          </a:bodyPr>
          <a:lstStyle/>
          <a:p>
            <a:pPr algn="ctr">
              <a:lnSpc>
                <a:spcPts val="18700"/>
              </a:lnSpc>
            </a:pPr>
            <a:r>
              <a:rPr lang="en-US" sz="17000">
                <a:solidFill>
                  <a:srgbClr val="FFFFFF"/>
                </a:solidFill>
                <a:latin typeface="Quincy Bold"/>
              </a:rPr>
              <a:t>You</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E6B7AA"/>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5028280">
            <a:off x="16605394" y="2422746"/>
            <a:ext cx="349378" cy="1478850"/>
          </a:xfrm>
          <a:prstGeom prst="rect">
            <a:avLst/>
          </a:prstGeom>
        </p:spPr>
      </p:pic>
      <p:pic>
        <p:nvPicPr>
          <p:cNvPr name="Picture 3" id="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473925" y="7322551"/>
            <a:ext cx="1502625" cy="1935749"/>
          </a:xfrm>
          <a:prstGeom prst="rect">
            <a:avLst/>
          </a:prstGeom>
        </p:spPr>
      </p:pic>
      <p:pic>
        <p:nvPicPr>
          <p:cNvPr name="Picture 4" id="4"/>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0" y="0"/>
            <a:ext cx="1390354" cy="1768336"/>
          </a:xfrm>
          <a:prstGeom prst="rect">
            <a:avLst/>
          </a:prstGeom>
        </p:spPr>
      </p:pic>
      <p:pic>
        <p:nvPicPr>
          <p:cNvPr name="Picture 5" id="5"/>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true" flipV="true" rot="0">
            <a:off x="16897646" y="8518664"/>
            <a:ext cx="1390354" cy="1768336"/>
          </a:xfrm>
          <a:prstGeom prst="rect">
            <a:avLst/>
          </a:prstGeom>
        </p:spPr>
      </p:pic>
      <p:sp>
        <p:nvSpPr>
          <p:cNvPr name="TextBox 6" id="6"/>
          <p:cNvSpPr txBox="true"/>
          <p:nvPr/>
        </p:nvSpPr>
        <p:spPr>
          <a:xfrm rot="0">
            <a:off x="3011792" y="418267"/>
            <a:ext cx="12264416" cy="2060755"/>
          </a:xfrm>
          <a:prstGeom prst="rect">
            <a:avLst/>
          </a:prstGeom>
        </p:spPr>
        <p:txBody>
          <a:bodyPr anchor="t" rtlCol="false" tIns="0" lIns="0" bIns="0" rIns="0">
            <a:spAutoFit/>
          </a:bodyPr>
          <a:lstStyle/>
          <a:p>
            <a:pPr algn="ctr">
              <a:lnSpc>
                <a:spcPts val="12383"/>
              </a:lnSpc>
            </a:pPr>
            <a:r>
              <a:rPr lang="en-US" sz="11257">
                <a:solidFill>
                  <a:srgbClr val="FFFFFF"/>
                </a:solidFill>
                <a:latin typeface="Quincy Bold"/>
              </a:rPr>
              <a:t>GROUP MEMBERS</a:t>
            </a:r>
          </a:p>
        </p:txBody>
      </p:sp>
      <p:sp>
        <p:nvSpPr>
          <p:cNvPr name="TextBox 7" id="7"/>
          <p:cNvSpPr txBox="true"/>
          <p:nvPr/>
        </p:nvSpPr>
        <p:spPr>
          <a:xfrm rot="0">
            <a:off x="3387419" y="2689629"/>
            <a:ext cx="10148292" cy="7478395"/>
          </a:xfrm>
          <a:prstGeom prst="rect">
            <a:avLst/>
          </a:prstGeom>
        </p:spPr>
        <p:txBody>
          <a:bodyPr anchor="t" rtlCol="false" tIns="0" lIns="0" bIns="0" rIns="0">
            <a:spAutoFit/>
          </a:bodyPr>
          <a:lstStyle/>
          <a:p>
            <a:pPr algn="ctr">
              <a:lnSpc>
                <a:spcPts val="7279"/>
              </a:lnSpc>
            </a:pPr>
            <a:r>
              <a:rPr lang="en-US" sz="5199">
                <a:solidFill>
                  <a:srgbClr val="000000"/>
                </a:solidFill>
                <a:latin typeface="Gaegu Bold"/>
              </a:rPr>
              <a:t>Naman Arora - 19MIM10057</a:t>
            </a:r>
          </a:p>
          <a:p>
            <a:pPr algn="ctr">
              <a:lnSpc>
                <a:spcPts val="7279"/>
              </a:lnSpc>
            </a:pPr>
            <a:r>
              <a:rPr lang="en-US" sz="5199">
                <a:solidFill>
                  <a:srgbClr val="000000"/>
                </a:solidFill>
                <a:latin typeface="Gaegu Bold"/>
              </a:rPr>
              <a:t>Shikhar Pandey - 19BCE10016</a:t>
            </a:r>
          </a:p>
          <a:p>
            <a:pPr algn="ctr">
              <a:lnSpc>
                <a:spcPts val="7279"/>
              </a:lnSpc>
            </a:pPr>
            <a:r>
              <a:rPr lang="en-US" sz="5199">
                <a:solidFill>
                  <a:srgbClr val="000000"/>
                </a:solidFill>
                <a:latin typeface="Gaegu Bold"/>
              </a:rPr>
              <a:t>Vedant Agrawal - 19BCE10057</a:t>
            </a:r>
          </a:p>
          <a:p>
            <a:pPr algn="ctr">
              <a:lnSpc>
                <a:spcPts val="7279"/>
              </a:lnSpc>
            </a:pPr>
            <a:r>
              <a:rPr lang="en-US" sz="5199">
                <a:solidFill>
                  <a:srgbClr val="000000"/>
                </a:solidFill>
                <a:latin typeface="Gaegu Bold"/>
              </a:rPr>
              <a:t>Shreyash Singh - 19BCY10066</a:t>
            </a:r>
          </a:p>
          <a:p>
            <a:pPr algn="ctr">
              <a:lnSpc>
                <a:spcPts val="7279"/>
              </a:lnSpc>
            </a:pPr>
            <a:r>
              <a:rPr lang="en-US" sz="5199">
                <a:solidFill>
                  <a:srgbClr val="000000"/>
                </a:solidFill>
                <a:latin typeface="Gaegu Bold"/>
              </a:rPr>
              <a:t>Patnala Saikiran - 19BCY10103</a:t>
            </a:r>
          </a:p>
          <a:p>
            <a:pPr algn="ctr">
              <a:lnSpc>
                <a:spcPts val="7279"/>
              </a:lnSpc>
            </a:pPr>
            <a:r>
              <a:rPr lang="en-US" sz="5199">
                <a:solidFill>
                  <a:srgbClr val="000000"/>
                </a:solidFill>
                <a:latin typeface="Gaegu Bold"/>
              </a:rPr>
              <a:t>Shivam Agrawal - 19BCY10140</a:t>
            </a:r>
          </a:p>
          <a:p>
            <a:pPr algn="ctr">
              <a:lnSpc>
                <a:spcPts val="7279"/>
              </a:lnSpc>
            </a:pPr>
            <a:r>
              <a:rPr lang="en-US" sz="5199">
                <a:solidFill>
                  <a:srgbClr val="000000"/>
                </a:solidFill>
                <a:latin typeface="Gaegu Bold"/>
              </a:rPr>
              <a:t>Krishna Agrawal - 19BCY10177</a:t>
            </a:r>
          </a:p>
          <a:p>
            <a:pPr algn="ctr">
              <a:lnSpc>
                <a:spcPts val="7279"/>
              </a:lnSpc>
            </a:pPr>
            <a:r>
              <a:rPr lang="en-US" sz="5199">
                <a:solidFill>
                  <a:srgbClr val="000000"/>
                </a:solidFill>
                <a:latin typeface="Gaegu Bold"/>
              </a:rPr>
              <a:t>Mayank Nath Tiwary - 19BME10034</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15740" t="4240" r="17601" b="8223"/>
          <a:stretch>
            <a:fillRect/>
          </a:stretch>
        </p:blipFill>
        <p:spPr>
          <a:xfrm>
            <a:off x="0" y="0"/>
            <a:ext cx="18288000" cy="10287000"/>
          </a:xfrm>
          <a:prstGeom prst="rect">
            <a:avLst/>
          </a:prstGeom>
        </p:spPr>
      </p:pic>
      <p:pic>
        <p:nvPicPr>
          <p:cNvPr name="Picture 3" id="3"/>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true" rot="1812509">
            <a:off x="1007632" y="71191"/>
            <a:ext cx="2038818" cy="751814"/>
          </a:xfrm>
          <a:prstGeom prst="rect">
            <a:avLst/>
          </a:prstGeom>
        </p:spPr>
      </p:pic>
      <p:pic>
        <p:nvPicPr>
          <p:cNvPr name="Picture 4" id="4"/>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396345">
            <a:off x="16448134" y="8987573"/>
            <a:ext cx="1622332" cy="541453"/>
          </a:xfrm>
          <a:prstGeom prst="rect">
            <a:avLst/>
          </a:prstGeom>
        </p:spPr>
      </p:pic>
      <p:pic>
        <p:nvPicPr>
          <p:cNvPr name="Picture 5" id="5"/>
          <p:cNvPicPr>
            <a:picLocks noChangeAspect="true"/>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0" t="0" r="0" b="0"/>
          <a:stretch>
            <a:fillRect/>
          </a:stretch>
        </p:blipFill>
        <p:spPr>
          <a:xfrm flipH="false" flipV="true" rot="0">
            <a:off x="7982773" y="2740687"/>
            <a:ext cx="284761" cy="430641"/>
          </a:xfrm>
          <a:prstGeom prst="rect">
            <a:avLst/>
          </a:prstGeom>
        </p:spPr>
      </p:pic>
      <p:pic>
        <p:nvPicPr>
          <p:cNvPr name="Picture 6" id="6"/>
          <p:cNvPicPr>
            <a:picLocks noChangeAspect="true"/>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0" t="0" r="0" b="0"/>
          <a:stretch>
            <a:fillRect/>
          </a:stretch>
        </p:blipFill>
        <p:spPr>
          <a:xfrm flipH="false" flipV="false" rot="0">
            <a:off x="7307485" y="3041950"/>
            <a:ext cx="506908" cy="766591"/>
          </a:xfrm>
          <a:prstGeom prst="rect">
            <a:avLst/>
          </a:prstGeom>
        </p:spPr>
      </p:pic>
      <p:sp>
        <p:nvSpPr>
          <p:cNvPr name="TextBox 7" id="7"/>
          <p:cNvSpPr txBox="true"/>
          <p:nvPr/>
        </p:nvSpPr>
        <p:spPr>
          <a:xfrm rot="0">
            <a:off x="8769662" y="1291915"/>
            <a:ext cx="7495371" cy="1711935"/>
          </a:xfrm>
          <a:prstGeom prst="rect">
            <a:avLst/>
          </a:prstGeom>
        </p:spPr>
        <p:txBody>
          <a:bodyPr anchor="t" rtlCol="false" tIns="0" lIns="0" bIns="0" rIns="0">
            <a:spAutoFit/>
          </a:bodyPr>
          <a:lstStyle/>
          <a:p>
            <a:pPr algn="ctr">
              <a:lnSpc>
                <a:spcPts val="10999"/>
              </a:lnSpc>
            </a:pPr>
            <a:r>
              <a:rPr lang="en-US" sz="9999">
                <a:solidFill>
                  <a:srgbClr val="FFFFFF"/>
                </a:solidFill>
                <a:latin typeface="Quincy Bold"/>
              </a:rPr>
              <a:t>Introduction</a:t>
            </a:r>
          </a:p>
        </p:txBody>
      </p:sp>
      <p:sp>
        <p:nvSpPr>
          <p:cNvPr name="TextBox 8" id="8"/>
          <p:cNvSpPr txBox="true"/>
          <p:nvPr/>
        </p:nvSpPr>
        <p:spPr>
          <a:xfrm rot="0">
            <a:off x="9144000" y="3711780"/>
            <a:ext cx="7070954" cy="4080510"/>
          </a:xfrm>
          <a:prstGeom prst="rect">
            <a:avLst/>
          </a:prstGeom>
        </p:spPr>
        <p:txBody>
          <a:bodyPr anchor="t" rtlCol="false" tIns="0" lIns="0" bIns="0" rIns="0">
            <a:spAutoFit/>
          </a:bodyPr>
          <a:lstStyle/>
          <a:p>
            <a:pPr marL="842012" indent="-421006" lvl="1">
              <a:lnSpc>
                <a:spcPts val="3900"/>
              </a:lnSpc>
              <a:buFont typeface="Arial"/>
              <a:buChar char="•"/>
            </a:pPr>
            <a:r>
              <a:rPr lang="en-US" spc="-117" sz="3900">
                <a:solidFill>
                  <a:srgbClr val="4B3D50"/>
                </a:solidFill>
                <a:latin typeface="Gaegu Bold"/>
              </a:rPr>
              <a:t>Bartering is a system of exchange of some goods or services with other goods, where no money is involved.</a:t>
            </a:r>
          </a:p>
          <a:p>
            <a:pPr marL="842012" indent="-421006" lvl="1">
              <a:lnSpc>
                <a:spcPts val="3900"/>
              </a:lnSpc>
              <a:buFont typeface="Arial"/>
              <a:buChar char="•"/>
            </a:pPr>
            <a:r>
              <a:rPr lang="en-US" spc="-117" sz="3900">
                <a:solidFill>
                  <a:srgbClr val="4B3D50"/>
                </a:solidFill>
                <a:latin typeface="Gaegu Bold"/>
              </a:rPr>
              <a:t>The barter system app is the android app to help people to exchange good or services easily.</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15572" r="0" b="0"/>
          <a:stretch>
            <a:fillRect/>
          </a:stretch>
        </p:blipFill>
        <p:spPr>
          <a:xfrm>
            <a:off x="0" y="0"/>
            <a:ext cx="18288000" cy="10287000"/>
          </a:xfrm>
          <a:prstGeom prst="rect">
            <a:avLst/>
          </a:prstGeom>
        </p:spPr>
      </p:pic>
      <p:pic>
        <p:nvPicPr>
          <p:cNvPr name="Picture 3" id="3"/>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783097" y="3360884"/>
            <a:ext cx="5440901" cy="5566139"/>
          </a:xfrm>
          <a:prstGeom prst="rect">
            <a:avLst/>
          </a:prstGeom>
        </p:spPr>
      </p:pic>
      <p:pic>
        <p:nvPicPr>
          <p:cNvPr name="Picture 4" id="4"/>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6423549" y="3360884"/>
            <a:ext cx="5440901" cy="5566139"/>
          </a:xfrm>
          <a:prstGeom prst="rect">
            <a:avLst/>
          </a:prstGeom>
        </p:spPr>
      </p:pic>
      <p:pic>
        <p:nvPicPr>
          <p:cNvPr name="Picture 5" id="5"/>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12064002" y="3360884"/>
            <a:ext cx="5440901" cy="5566139"/>
          </a:xfrm>
          <a:prstGeom prst="rect">
            <a:avLst/>
          </a:prstGeom>
        </p:spPr>
      </p:pic>
      <p:pic>
        <p:nvPicPr>
          <p:cNvPr name="Picture 6" id="6"/>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1665418">
            <a:off x="911411" y="2101297"/>
            <a:ext cx="1589485" cy="943757"/>
          </a:xfrm>
          <a:prstGeom prst="rect">
            <a:avLst/>
          </a:prstGeom>
        </p:spPr>
      </p:pic>
      <p:sp>
        <p:nvSpPr>
          <p:cNvPr name="TextBox 7" id="7"/>
          <p:cNvSpPr txBox="true"/>
          <p:nvPr/>
        </p:nvSpPr>
        <p:spPr>
          <a:xfrm rot="0">
            <a:off x="6374731" y="1004798"/>
            <a:ext cx="5538538" cy="1547951"/>
          </a:xfrm>
          <a:prstGeom prst="rect">
            <a:avLst/>
          </a:prstGeom>
        </p:spPr>
        <p:txBody>
          <a:bodyPr anchor="t" rtlCol="false" tIns="0" lIns="0" bIns="0" rIns="0">
            <a:spAutoFit/>
          </a:bodyPr>
          <a:lstStyle/>
          <a:p>
            <a:pPr algn="ctr">
              <a:lnSpc>
                <a:spcPts val="10999"/>
              </a:lnSpc>
            </a:pPr>
            <a:r>
              <a:rPr lang="en-US" sz="9999">
                <a:solidFill>
                  <a:srgbClr val="FFFFFF"/>
                </a:solidFill>
                <a:latin typeface="Quincy Bold"/>
              </a:rPr>
              <a:t>Objective</a:t>
            </a:r>
          </a:p>
          <a:p>
            <a:pPr algn="ctr">
              <a:lnSpc>
                <a:spcPts val="10999"/>
              </a:lnSpc>
            </a:pPr>
          </a:p>
        </p:txBody>
      </p:sp>
      <p:sp>
        <p:nvSpPr>
          <p:cNvPr name="TextBox 8" id="8"/>
          <p:cNvSpPr txBox="true"/>
          <p:nvPr/>
        </p:nvSpPr>
        <p:spPr>
          <a:xfrm rot="0">
            <a:off x="1405436" y="4812042"/>
            <a:ext cx="4196223" cy="2644775"/>
          </a:xfrm>
          <a:prstGeom prst="rect">
            <a:avLst/>
          </a:prstGeom>
        </p:spPr>
        <p:txBody>
          <a:bodyPr anchor="t" rtlCol="false" tIns="0" lIns="0" bIns="0" rIns="0">
            <a:spAutoFit/>
          </a:bodyPr>
          <a:lstStyle/>
          <a:p>
            <a:pPr algn="ctr">
              <a:lnSpc>
                <a:spcPts val="4000"/>
              </a:lnSpc>
            </a:pPr>
            <a:r>
              <a:rPr lang="en-US" spc="-120" sz="4000">
                <a:solidFill>
                  <a:srgbClr val="4B3D50"/>
                </a:solidFill>
                <a:latin typeface="Gaegu Bold"/>
              </a:rPr>
              <a:t>The objective of the android app is to make bartering easier and more efficient.</a:t>
            </a:r>
          </a:p>
        </p:txBody>
      </p:sp>
      <p:sp>
        <p:nvSpPr>
          <p:cNvPr name="TextBox 9" id="9"/>
          <p:cNvSpPr txBox="true"/>
          <p:nvPr/>
        </p:nvSpPr>
        <p:spPr>
          <a:xfrm rot="0">
            <a:off x="7081484" y="4307217"/>
            <a:ext cx="4125032" cy="3654425"/>
          </a:xfrm>
          <a:prstGeom prst="rect">
            <a:avLst/>
          </a:prstGeom>
        </p:spPr>
        <p:txBody>
          <a:bodyPr anchor="t" rtlCol="false" tIns="0" lIns="0" bIns="0" rIns="0">
            <a:spAutoFit/>
          </a:bodyPr>
          <a:lstStyle/>
          <a:p>
            <a:pPr algn="ctr">
              <a:lnSpc>
                <a:spcPts val="4000"/>
              </a:lnSpc>
            </a:pPr>
            <a:r>
              <a:rPr lang="en-US" spc="-120" sz="4000">
                <a:solidFill>
                  <a:srgbClr val="4B3D50"/>
                </a:solidFill>
                <a:latin typeface="Gaegu Bold"/>
              </a:rPr>
              <a:t>There are many situations where people have goods or services to exchange but no money to buy things.</a:t>
            </a:r>
          </a:p>
        </p:txBody>
      </p:sp>
      <p:sp>
        <p:nvSpPr>
          <p:cNvPr name="TextBox 10" id="10"/>
          <p:cNvSpPr txBox="true"/>
          <p:nvPr/>
        </p:nvSpPr>
        <p:spPr>
          <a:xfrm rot="0">
            <a:off x="12828723" y="4812042"/>
            <a:ext cx="3911458" cy="2644775"/>
          </a:xfrm>
          <a:prstGeom prst="rect">
            <a:avLst/>
          </a:prstGeom>
        </p:spPr>
        <p:txBody>
          <a:bodyPr anchor="t" rtlCol="false" tIns="0" lIns="0" bIns="0" rIns="0">
            <a:spAutoFit/>
          </a:bodyPr>
          <a:lstStyle/>
          <a:p>
            <a:pPr algn="ctr">
              <a:lnSpc>
                <a:spcPts val="4000"/>
              </a:lnSpc>
            </a:pPr>
            <a:r>
              <a:rPr lang="en-US" spc="-120" sz="4000">
                <a:solidFill>
                  <a:srgbClr val="4B3D50"/>
                </a:solidFill>
                <a:latin typeface="Gaegu Bold"/>
              </a:rPr>
              <a:t>Barter could sometimes help people in some emergency situations too.</a:t>
            </a:r>
          </a:p>
        </p:txBody>
      </p:sp>
      <p:pic>
        <p:nvPicPr>
          <p:cNvPr name="Picture 11" id="11"/>
          <p:cNvPicPr>
            <a:picLocks noChangeAspect="true"/>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0" t="0" r="0" b="0"/>
          <a:stretch>
            <a:fillRect/>
          </a:stretch>
        </p:blipFill>
        <p:spPr>
          <a:xfrm flipH="false" flipV="false" rot="3499080">
            <a:off x="12108317" y="865178"/>
            <a:ext cx="1351605" cy="858269"/>
          </a:xfrm>
          <a:prstGeom prst="rect">
            <a:avLst/>
          </a:prstGeom>
        </p:spPr>
      </p:pic>
      <p:pic>
        <p:nvPicPr>
          <p:cNvPr name="Picture 12" id="12"/>
          <p:cNvPicPr>
            <a:picLocks noChangeAspect="true"/>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l="0" t="0" r="0" b="0"/>
          <a:stretch>
            <a:fillRect/>
          </a:stretch>
        </p:blipFill>
        <p:spPr>
          <a:xfrm flipH="false" flipV="false" rot="0">
            <a:off x="17155688" y="7297791"/>
            <a:ext cx="698431" cy="1960509"/>
          </a:xfrm>
          <a:prstGeom prst="rect">
            <a:avLst/>
          </a:prstGeom>
        </p:spPr>
      </p:pic>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E6B7AA"/>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9145609" y="3290821"/>
            <a:ext cx="7766486" cy="6630637"/>
          </a:xfrm>
          <a:prstGeom prst="rect">
            <a:avLst/>
          </a:prstGeom>
        </p:spPr>
      </p:pic>
      <p:pic>
        <p:nvPicPr>
          <p:cNvPr name="Picture 3" id="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true" flipV="true" rot="0">
            <a:off x="1028700" y="3346766"/>
            <a:ext cx="7766486" cy="6630637"/>
          </a:xfrm>
          <a:prstGeom prst="rect">
            <a:avLst/>
          </a:prstGeom>
        </p:spPr>
      </p:pic>
      <p:pic>
        <p:nvPicPr>
          <p:cNvPr name="Picture 4" id="4"/>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603274" y="4415698"/>
            <a:ext cx="425426" cy="643366"/>
          </a:xfrm>
          <a:prstGeom prst="rect">
            <a:avLst/>
          </a:prstGeom>
        </p:spPr>
      </p:pic>
      <p:pic>
        <p:nvPicPr>
          <p:cNvPr name="Picture 5" id="5"/>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16216181" y="3300125"/>
            <a:ext cx="338526" cy="511949"/>
          </a:xfrm>
          <a:prstGeom prst="rect">
            <a:avLst/>
          </a:prstGeom>
        </p:spPr>
      </p:pic>
      <p:pic>
        <p:nvPicPr>
          <p:cNvPr name="Picture 6" id="6"/>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6435249" y="2315949"/>
            <a:ext cx="476846" cy="721129"/>
          </a:xfrm>
          <a:prstGeom prst="rect">
            <a:avLst/>
          </a:prstGeom>
        </p:spPr>
      </p:pic>
      <p:pic>
        <p:nvPicPr>
          <p:cNvPr name="Picture 7" id="7"/>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true" flipV="false" rot="1717943">
            <a:off x="-506607" y="7967943"/>
            <a:ext cx="2462253" cy="1954413"/>
          </a:xfrm>
          <a:prstGeom prst="rect">
            <a:avLst/>
          </a:prstGeom>
        </p:spPr>
      </p:pic>
      <p:pic>
        <p:nvPicPr>
          <p:cNvPr name="Picture 8" id="8"/>
          <p:cNvPicPr>
            <a:picLocks noChangeAspect="true"/>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l="0" t="0" r="0" b="0"/>
          <a:stretch>
            <a:fillRect/>
          </a:stretch>
        </p:blipFill>
        <p:spPr>
          <a:xfrm flipH="false" flipV="false" rot="0">
            <a:off x="16673672" y="6662084"/>
            <a:ext cx="1069035" cy="1116486"/>
          </a:xfrm>
          <a:prstGeom prst="rect">
            <a:avLst/>
          </a:prstGeom>
        </p:spPr>
      </p:pic>
      <p:sp>
        <p:nvSpPr>
          <p:cNvPr name="TextBox 9" id="9"/>
          <p:cNvSpPr txBox="true"/>
          <p:nvPr/>
        </p:nvSpPr>
        <p:spPr>
          <a:xfrm rot="0">
            <a:off x="1173140" y="328120"/>
            <a:ext cx="15682227" cy="2348394"/>
          </a:xfrm>
          <a:prstGeom prst="rect">
            <a:avLst/>
          </a:prstGeom>
        </p:spPr>
        <p:txBody>
          <a:bodyPr anchor="t" rtlCol="false" tIns="0" lIns="0" bIns="0" rIns="0">
            <a:spAutoFit/>
          </a:bodyPr>
          <a:lstStyle/>
          <a:p>
            <a:pPr algn="ctr">
              <a:lnSpc>
                <a:spcPts val="10999"/>
              </a:lnSpc>
            </a:pPr>
            <a:r>
              <a:rPr lang="en-US" sz="9999">
                <a:solidFill>
                  <a:srgbClr val="FFFFFF"/>
                </a:solidFill>
                <a:latin typeface="Quincy Bold"/>
              </a:rPr>
              <a:t>Background/Existing work</a:t>
            </a:r>
          </a:p>
        </p:txBody>
      </p:sp>
      <p:sp>
        <p:nvSpPr>
          <p:cNvPr name="TextBox 10" id="10"/>
          <p:cNvSpPr txBox="true"/>
          <p:nvPr/>
        </p:nvSpPr>
        <p:spPr>
          <a:xfrm rot="0">
            <a:off x="10325616" y="3793024"/>
            <a:ext cx="5406472" cy="622674"/>
          </a:xfrm>
          <a:prstGeom prst="rect">
            <a:avLst/>
          </a:prstGeom>
        </p:spPr>
        <p:txBody>
          <a:bodyPr anchor="t" rtlCol="false" tIns="0" lIns="0" bIns="0" rIns="0">
            <a:spAutoFit/>
          </a:bodyPr>
          <a:lstStyle/>
          <a:p>
            <a:pPr algn="ctr">
              <a:lnSpc>
                <a:spcPts val="4000"/>
              </a:lnSpc>
            </a:pPr>
            <a:r>
              <a:rPr lang="en-US" spc="-120" sz="4000">
                <a:solidFill>
                  <a:srgbClr val="4B3D50"/>
                </a:solidFill>
                <a:latin typeface="Gaegu Bold"/>
              </a:rPr>
              <a:t>GENERAL OVERVIEW</a:t>
            </a:r>
          </a:p>
        </p:txBody>
      </p:sp>
      <p:sp>
        <p:nvSpPr>
          <p:cNvPr name="TextBox 11" id="11"/>
          <p:cNvSpPr txBox="true"/>
          <p:nvPr/>
        </p:nvSpPr>
        <p:spPr>
          <a:xfrm rot="0">
            <a:off x="10005256" y="5396465"/>
            <a:ext cx="6047192" cy="2333625"/>
          </a:xfrm>
          <a:prstGeom prst="rect">
            <a:avLst/>
          </a:prstGeom>
        </p:spPr>
        <p:txBody>
          <a:bodyPr anchor="t" rtlCol="false" tIns="0" lIns="0" bIns="0" rIns="0">
            <a:spAutoFit/>
          </a:bodyPr>
          <a:lstStyle/>
          <a:p>
            <a:pPr algn="ctr">
              <a:lnSpc>
                <a:spcPts val="4440"/>
              </a:lnSpc>
            </a:pPr>
            <a:r>
              <a:rPr lang="en-US" spc="-111" sz="3700">
                <a:solidFill>
                  <a:srgbClr val="4B3D50"/>
                </a:solidFill>
                <a:latin typeface="Gaegu Bold"/>
              </a:rPr>
              <a:t>There are some apps/websites like TradeMade, Freecycle, LetGo, etc. But the problem is that is not known to people.</a:t>
            </a:r>
          </a:p>
        </p:txBody>
      </p:sp>
      <p:sp>
        <p:nvSpPr>
          <p:cNvPr name="TextBox 12" id="12"/>
          <p:cNvSpPr txBox="true"/>
          <p:nvPr/>
        </p:nvSpPr>
        <p:spPr>
          <a:xfrm rot="0">
            <a:off x="2849427" y="3793024"/>
            <a:ext cx="4125032" cy="622674"/>
          </a:xfrm>
          <a:prstGeom prst="rect">
            <a:avLst/>
          </a:prstGeom>
        </p:spPr>
        <p:txBody>
          <a:bodyPr anchor="t" rtlCol="false" tIns="0" lIns="0" bIns="0" rIns="0">
            <a:spAutoFit/>
          </a:bodyPr>
          <a:lstStyle/>
          <a:p>
            <a:pPr algn="ctr">
              <a:lnSpc>
                <a:spcPts val="4000"/>
              </a:lnSpc>
            </a:pPr>
            <a:r>
              <a:rPr lang="en-US" spc="-120" sz="4000">
                <a:solidFill>
                  <a:srgbClr val="4B3D50"/>
                </a:solidFill>
                <a:latin typeface="Gaegu Bold"/>
              </a:rPr>
              <a:t>HISTORY</a:t>
            </a:r>
          </a:p>
        </p:txBody>
      </p:sp>
      <p:sp>
        <p:nvSpPr>
          <p:cNvPr name="TextBox 13" id="13"/>
          <p:cNvSpPr txBox="true"/>
          <p:nvPr/>
        </p:nvSpPr>
        <p:spPr>
          <a:xfrm rot="0">
            <a:off x="1633684" y="4651656"/>
            <a:ext cx="6556518" cy="4581525"/>
          </a:xfrm>
          <a:prstGeom prst="rect">
            <a:avLst/>
          </a:prstGeom>
        </p:spPr>
        <p:txBody>
          <a:bodyPr anchor="t" rtlCol="false" tIns="0" lIns="0" bIns="0" rIns="0">
            <a:spAutoFit/>
          </a:bodyPr>
          <a:lstStyle/>
          <a:p>
            <a:pPr algn="ctr">
              <a:lnSpc>
                <a:spcPts val="4440"/>
              </a:lnSpc>
            </a:pPr>
            <a:r>
              <a:rPr lang="en-US" spc="-111" sz="3700">
                <a:solidFill>
                  <a:srgbClr val="4B3D50"/>
                </a:solidFill>
                <a:latin typeface="Gaegu Bold"/>
              </a:rPr>
              <a:t>The barter system of exchange of goods was prevalent in ancient India from the Vedic period. The Indus valley people may have used precious metals of fixed weights such as silver for buying goods which is evident from excavations in the DK area at Mohenjo-Daro.</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E6B7AA"/>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9145609" y="3290821"/>
            <a:ext cx="7766486" cy="6630637"/>
          </a:xfrm>
          <a:prstGeom prst="rect">
            <a:avLst/>
          </a:prstGeom>
        </p:spPr>
      </p:pic>
      <p:pic>
        <p:nvPicPr>
          <p:cNvPr name="Picture 3" id="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true" flipV="true" rot="0">
            <a:off x="1028700" y="3346766"/>
            <a:ext cx="7766486" cy="6630637"/>
          </a:xfrm>
          <a:prstGeom prst="rect">
            <a:avLst/>
          </a:prstGeom>
        </p:spPr>
      </p:pic>
      <p:pic>
        <p:nvPicPr>
          <p:cNvPr name="Picture 4" id="4"/>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603274" y="4415698"/>
            <a:ext cx="425426" cy="643366"/>
          </a:xfrm>
          <a:prstGeom prst="rect">
            <a:avLst/>
          </a:prstGeom>
        </p:spPr>
      </p:pic>
      <p:pic>
        <p:nvPicPr>
          <p:cNvPr name="Picture 5" id="5"/>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16216181" y="3300125"/>
            <a:ext cx="338526" cy="511949"/>
          </a:xfrm>
          <a:prstGeom prst="rect">
            <a:avLst/>
          </a:prstGeom>
        </p:spPr>
      </p:pic>
      <p:pic>
        <p:nvPicPr>
          <p:cNvPr name="Picture 6" id="6"/>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6435249" y="2315949"/>
            <a:ext cx="476846" cy="721129"/>
          </a:xfrm>
          <a:prstGeom prst="rect">
            <a:avLst/>
          </a:prstGeom>
        </p:spPr>
      </p:pic>
      <p:pic>
        <p:nvPicPr>
          <p:cNvPr name="Picture 7" id="7"/>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true" flipV="false" rot="1717943">
            <a:off x="-506607" y="7967943"/>
            <a:ext cx="2462253" cy="1954413"/>
          </a:xfrm>
          <a:prstGeom prst="rect">
            <a:avLst/>
          </a:prstGeom>
        </p:spPr>
      </p:pic>
      <p:pic>
        <p:nvPicPr>
          <p:cNvPr name="Picture 8" id="8"/>
          <p:cNvPicPr>
            <a:picLocks noChangeAspect="true"/>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l="0" t="0" r="0" b="0"/>
          <a:stretch>
            <a:fillRect/>
          </a:stretch>
        </p:blipFill>
        <p:spPr>
          <a:xfrm flipH="false" flipV="false" rot="0">
            <a:off x="16673672" y="6662084"/>
            <a:ext cx="1069035" cy="1116486"/>
          </a:xfrm>
          <a:prstGeom prst="rect">
            <a:avLst/>
          </a:prstGeom>
        </p:spPr>
      </p:pic>
      <p:sp>
        <p:nvSpPr>
          <p:cNvPr name="TextBox 9" id="9"/>
          <p:cNvSpPr txBox="true"/>
          <p:nvPr/>
        </p:nvSpPr>
        <p:spPr>
          <a:xfrm rot="0">
            <a:off x="554222" y="299545"/>
            <a:ext cx="16920063" cy="2530107"/>
          </a:xfrm>
          <a:prstGeom prst="rect">
            <a:avLst/>
          </a:prstGeom>
        </p:spPr>
        <p:txBody>
          <a:bodyPr anchor="t" rtlCol="false" tIns="0" lIns="0" bIns="0" rIns="0">
            <a:spAutoFit/>
          </a:bodyPr>
          <a:lstStyle/>
          <a:p>
            <a:pPr algn="ctr">
              <a:lnSpc>
                <a:spcPts val="8030"/>
              </a:lnSpc>
            </a:pPr>
            <a:r>
              <a:rPr lang="en-US" sz="7300">
                <a:solidFill>
                  <a:srgbClr val="FFFFFF"/>
                </a:solidFill>
                <a:latin typeface="Quincy Bold"/>
              </a:rPr>
              <a:t>Advantages and Disadvantages of Barter</a:t>
            </a:r>
          </a:p>
        </p:txBody>
      </p:sp>
      <p:sp>
        <p:nvSpPr>
          <p:cNvPr name="TextBox 10" id="10"/>
          <p:cNvSpPr txBox="true"/>
          <p:nvPr/>
        </p:nvSpPr>
        <p:spPr>
          <a:xfrm rot="0">
            <a:off x="10325616" y="3791624"/>
            <a:ext cx="5406472" cy="625475"/>
          </a:xfrm>
          <a:prstGeom prst="rect">
            <a:avLst/>
          </a:prstGeom>
        </p:spPr>
        <p:txBody>
          <a:bodyPr anchor="t" rtlCol="false" tIns="0" lIns="0" bIns="0" rIns="0">
            <a:spAutoFit/>
          </a:bodyPr>
          <a:lstStyle/>
          <a:p>
            <a:pPr algn="ctr">
              <a:lnSpc>
                <a:spcPts val="4000"/>
              </a:lnSpc>
            </a:pPr>
            <a:r>
              <a:rPr lang="en-US" spc="-120" sz="4000">
                <a:solidFill>
                  <a:srgbClr val="4B3D50"/>
                </a:solidFill>
                <a:latin typeface="Gaegu Bold"/>
              </a:rPr>
              <a:t>DISADVANTAGES</a:t>
            </a:r>
          </a:p>
        </p:txBody>
      </p:sp>
      <p:sp>
        <p:nvSpPr>
          <p:cNvPr name="TextBox 11" id="11"/>
          <p:cNvSpPr txBox="true"/>
          <p:nvPr/>
        </p:nvSpPr>
        <p:spPr>
          <a:xfrm rot="0">
            <a:off x="10005256" y="4651656"/>
            <a:ext cx="6047192" cy="4581525"/>
          </a:xfrm>
          <a:prstGeom prst="rect">
            <a:avLst/>
          </a:prstGeom>
        </p:spPr>
        <p:txBody>
          <a:bodyPr anchor="t" rtlCol="false" tIns="0" lIns="0" bIns="0" rIns="0">
            <a:spAutoFit/>
          </a:bodyPr>
          <a:lstStyle/>
          <a:p>
            <a:pPr marL="798833" indent="-399416" lvl="1">
              <a:lnSpc>
                <a:spcPts val="4440"/>
              </a:lnSpc>
              <a:buFont typeface="Arial"/>
              <a:buChar char="•"/>
            </a:pPr>
            <a:r>
              <a:rPr lang="en-US" spc="-111" sz="3700">
                <a:solidFill>
                  <a:srgbClr val="4B3D50"/>
                </a:solidFill>
                <a:latin typeface="Gaegu Bold"/>
              </a:rPr>
              <a:t>Double coincidence of wants.</a:t>
            </a:r>
          </a:p>
          <a:p>
            <a:pPr marL="798833" indent="-399416" lvl="1">
              <a:lnSpc>
                <a:spcPts val="4440"/>
              </a:lnSpc>
              <a:buFont typeface="Arial"/>
              <a:buChar char="•"/>
            </a:pPr>
            <a:r>
              <a:rPr lang="en-US" spc="-111" sz="3700">
                <a:solidFill>
                  <a:srgbClr val="4B3D50"/>
                </a:solidFill>
                <a:latin typeface="Gaegu Bold"/>
              </a:rPr>
              <a:t>Lack of common measure of value.</a:t>
            </a:r>
          </a:p>
          <a:p>
            <a:pPr marL="798833" indent="-399416" lvl="1">
              <a:lnSpc>
                <a:spcPts val="4440"/>
              </a:lnSpc>
              <a:buFont typeface="Arial"/>
              <a:buChar char="•"/>
            </a:pPr>
            <a:r>
              <a:rPr lang="en-US" spc="-111" sz="3700">
                <a:solidFill>
                  <a:srgbClr val="4B3D50"/>
                </a:solidFill>
                <a:latin typeface="Gaegu Bold"/>
              </a:rPr>
              <a:t>Difficulty in deferring payments.</a:t>
            </a:r>
          </a:p>
          <a:p>
            <a:pPr marL="798833" indent="-399416" lvl="1">
              <a:lnSpc>
                <a:spcPts val="4440"/>
              </a:lnSpc>
              <a:buFont typeface="Arial"/>
              <a:buChar char="•"/>
            </a:pPr>
            <a:r>
              <a:rPr lang="en-US" spc="-111" sz="3700">
                <a:solidFill>
                  <a:srgbClr val="4B3D50"/>
                </a:solidFill>
                <a:latin typeface="Gaegu Bold"/>
              </a:rPr>
              <a:t>Indivisibility of goods.</a:t>
            </a:r>
          </a:p>
          <a:p>
            <a:pPr marL="798833" indent="-399416" lvl="1">
              <a:lnSpc>
                <a:spcPts val="4440"/>
              </a:lnSpc>
              <a:buFont typeface="Arial"/>
              <a:buChar char="•"/>
            </a:pPr>
            <a:r>
              <a:rPr lang="en-US" spc="-111" sz="3700">
                <a:solidFill>
                  <a:srgbClr val="4B3D50"/>
                </a:solidFill>
                <a:latin typeface="Gaegu Bold"/>
              </a:rPr>
              <a:t>No storage of value.</a:t>
            </a:r>
          </a:p>
        </p:txBody>
      </p:sp>
      <p:sp>
        <p:nvSpPr>
          <p:cNvPr name="TextBox 12" id="12"/>
          <p:cNvSpPr txBox="true"/>
          <p:nvPr/>
        </p:nvSpPr>
        <p:spPr>
          <a:xfrm rot="0">
            <a:off x="2849427" y="3791624"/>
            <a:ext cx="4125032" cy="625475"/>
          </a:xfrm>
          <a:prstGeom prst="rect">
            <a:avLst/>
          </a:prstGeom>
        </p:spPr>
        <p:txBody>
          <a:bodyPr anchor="t" rtlCol="false" tIns="0" lIns="0" bIns="0" rIns="0">
            <a:spAutoFit/>
          </a:bodyPr>
          <a:lstStyle/>
          <a:p>
            <a:pPr algn="ctr">
              <a:lnSpc>
                <a:spcPts val="4000"/>
              </a:lnSpc>
            </a:pPr>
            <a:r>
              <a:rPr lang="en-US" spc="-120" sz="4000">
                <a:solidFill>
                  <a:srgbClr val="4B3D50"/>
                </a:solidFill>
                <a:latin typeface="Gaegu Bold"/>
              </a:rPr>
              <a:t>ADVANTAGES</a:t>
            </a:r>
          </a:p>
        </p:txBody>
      </p:sp>
      <p:sp>
        <p:nvSpPr>
          <p:cNvPr name="TextBox 13" id="13"/>
          <p:cNvSpPr txBox="true"/>
          <p:nvPr/>
        </p:nvSpPr>
        <p:spPr>
          <a:xfrm rot="0">
            <a:off x="1633684" y="4973339"/>
            <a:ext cx="6556518" cy="2895600"/>
          </a:xfrm>
          <a:prstGeom prst="rect">
            <a:avLst/>
          </a:prstGeom>
        </p:spPr>
        <p:txBody>
          <a:bodyPr anchor="t" rtlCol="false" tIns="0" lIns="0" bIns="0" rIns="0">
            <a:spAutoFit/>
          </a:bodyPr>
          <a:lstStyle/>
          <a:p>
            <a:pPr marL="798833" indent="-399416" lvl="1">
              <a:lnSpc>
                <a:spcPts val="4440"/>
              </a:lnSpc>
              <a:buFont typeface="Arial"/>
              <a:buChar char="•"/>
            </a:pPr>
            <a:r>
              <a:rPr lang="en-US" spc="-111" sz="3700">
                <a:solidFill>
                  <a:srgbClr val="4B3D50"/>
                </a:solidFill>
                <a:latin typeface="Gaegu Bold"/>
              </a:rPr>
              <a:t>Simplicity.</a:t>
            </a:r>
          </a:p>
          <a:p>
            <a:pPr marL="798833" indent="-399416" lvl="1">
              <a:lnSpc>
                <a:spcPts val="4440"/>
              </a:lnSpc>
              <a:buFont typeface="Arial"/>
              <a:buChar char="•"/>
            </a:pPr>
            <a:r>
              <a:rPr lang="en-US" spc="-111" sz="3700">
                <a:solidFill>
                  <a:srgbClr val="4B3D50"/>
                </a:solidFill>
                <a:latin typeface="Gaegu Bold"/>
              </a:rPr>
              <a:t>No real concentration of power.</a:t>
            </a:r>
          </a:p>
          <a:p>
            <a:pPr marL="798833" indent="-399416" lvl="1">
              <a:lnSpc>
                <a:spcPts val="4440"/>
              </a:lnSpc>
              <a:buFont typeface="Arial"/>
              <a:buChar char="•"/>
            </a:pPr>
            <a:r>
              <a:rPr lang="en-US" spc="-111" sz="3700">
                <a:solidFill>
                  <a:srgbClr val="4B3D50"/>
                </a:solidFill>
                <a:latin typeface="Gaegu Bold"/>
              </a:rPr>
              <a:t>No overexploitation of natural resources.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727" t="21068" r="5782" b="0"/>
          <a:stretch>
            <a:fillRect/>
          </a:stretch>
        </p:blipFill>
        <p:spPr>
          <a:xfrm>
            <a:off x="0" y="0"/>
            <a:ext cx="18288000" cy="10287000"/>
          </a:xfrm>
          <a:prstGeom prst="rect">
            <a:avLst/>
          </a:prstGeom>
        </p:spPr>
      </p:pic>
      <p:pic>
        <p:nvPicPr>
          <p:cNvPr name="Picture 3" id="3"/>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7765309" y="3210954"/>
            <a:ext cx="2757383" cy="2578153"/>
          </a:xfrm>
          <a:prstGeom prst="rect">
            <a:avLst/>
          </a:prstGeom>
        </p:spPr>
      </p:pic>
      <p:pic>
        <p:nvPicPr>
          <p:cNvPr name="Picture 4" id="4"/>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1864009" y="3210954"/>
            <a:ext cx="2757383" cy="2578153"/>
          </a:xfrm>
          <a:prstGeom prst="rect">
            <a:avLst/>
          </a:prstGeom>
        </p:spPr>
      </p:pic>
      <p:pic>
        <p:nvPicPr>
          <p:cNvPr name="Picture 5" id="5"/>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13695183" y="3210954"/>
            <a:ext cx="2757383" cy="2578153"/>
          </a:xfrm>
          <a:prstGeom prst="rect">
            <a:avLst/>
          </a:prstGeom>
        </p:spPr>
      </p:pic>
      <p:pic>
        <p:nvPicPr>
          <p:cNvPr name="Picture 6" id="6"/>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0">
            <a:off x="8053378" y="3672541"/>
            <a:ext cx="2181245" cy="1461434"/>
          </a:xfrm>
          <a:prstGeom prst="rect">
            <a:avLst/>
          </a:prstGeom>
        </p:spPr>
      </p:pic>
      <p:pic>
        <p:nvPicPr>
          <p:cNvPr name="Picture 7" id="7"/>
          <p:cNvPicPr>
            <a:picLocks noChangeAspect="true"/>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0" t="0" r="0" b="0"/>
          <a:stretch>
            <a:fillRect/>
          </a:stretch>
        </p:blipFill>
        <p:spPr>
          <a:xfrm flipH="false" flipV="false" rot="0">
            <a:off x="2720105" y="3558241"/>
            <a:ext cx="1045191" cy="2430677"/>
          </a:xfrm>
          <a:prstGeom prst="rect">
            <a:avLst/>
          </a:prstGeom>
        </p:spPr>
      </p:pic>
      <p:pic>
        <p:nvPicPr>
          <p:cNvPr name="Picture 8" id="8"/>
          <p:cNvPicPr>
            <a:picLocks noChangeAspect="true"/>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l="0" t="0" r="0" b="0"/>
          <a:stretch>
            <a:fillRect/>
          </a:stretch>
        </p:blipFill>
        <p:spPr>
          <a:xfrm flipH="false" flipV="false" rot="0">
            <a:off x="14650857" y="3190137"/>
            <a:ext cx="1446833" cy="2048613"/>
          </a:xfrm>
          <a:prstGeom prst="rect">
            <a:avLst/>
          </a:prstGeom>
        </p:spPr>
      </p:pic>
      <p:sp>
        <p:nvSpPr>
          <p:cNvPr name="TextBox 9" id="9"/>
          <p:cNvSpPr txBox="true"/>
          <p:nvPr/>
        </p:nvSpPr>
        <p:spPr>
          <a:xfrm rot="0">
            <a:off x="4723152" y="790444"/>
            <a:ext cx="8841695" cy="1728472"/>
          </a:xfrm>
          <a:prstGeom prst="rect">
            <a:avLst/>
          </a:prstGeom>
        </p:spPr>
        <p:txBody>
          <a:bodyPr anchor="t" rtlCol="false" tIns="0" lIns="0" bIns="0" rIns="0">
            <a:spAutoFit/>
          </a:bodyPr>
          <a:lstStyle/>
          <a:p>
            <a:pPr algn="ctr">
              <a:lnSpc>
                <a:spcPts val="10999"/>
              </a:lnSpc>
            </a:pPr>
            <a:r>
              <a:rPr lang="en-US" sz="9999">
                <a:solidFill>
                  <a:srgbClr val="FFFFFF"/>
                </a:solidFill>
                <a:latin typeface="Quincy Bold"/>
              </a:rPr>
              <a:t>Project Module</a:t>
            </a:r>
          </a:p>
        </p:txBody>
      </p:sp>
      <p:sp>
        <p:nvSpPr>
          <p:cNvPr name="TextBox 10" id="10"/>
          <p:cNvSpPr txBox="true"/>
          <p:nvPr/>
        </p:nvSpPr>
        <p:spPr>
          <a:xfrm rot="0">
            <a:off x="539465" y="5969868"/>
            <a:ext cx="5406472" cy="3846830"/>
          </a:xfrm>
          <a:prstGeom prst="rect">
            <a:avLst/>
          </a:prstGeom>
        </p:spPr>
        <p:txBody>
          <a:bodyPr anchor="t" rtlCol="false" tIns="0" lIns="0" bIns="0" rIns="0">
            <a:spAutoFit/>
          </a:bodyPr>
          <a:lstStyle/>
          <a:p>
            <a:pPr algn="ctr">
              <a:lnSpc>
                <a:spcPts val="3700"/>
              </a:lnSpc>
            </a:pPr>
            <a:r>
              <a:rPr lang="en-US" spc="-111" sz="3700">
                <a:solidFill>
                  <a:srgbClr val="FFFFFF"/>
                </a:solidFill>
                <a:latin typeface="Gaegu Bold"/>
              </a:rPr>
              <a:t>Modules provide a container for the app's source code, resource files, and app-level settings, such as the module-level build file and Android manifest file.</a:t>
            </a:r>
          </a:p>
          <a:p>
            <a:pPr algn="ctr">
              <a:lnSpc>
                <a:spcPts val="3700"/>
              </a:lnSpc>
            </a:pPr>
          </a:p>
        </p:txBody>
      </p:sp>
      <p:sp>
        <p:nvSpPr>
          <p:cNvPr name="TextBox 11" id="11"/>
          <p:cNvSpPr txBox="true"/>
          <p:nvPr/>
        </p:nvSpPr>
        <p:spPr>
          <a:xfrm rot="0">
            <a:off x="12370638" y="5770057"/>
            <a:ext cx="5406472" cy="3846830"/>
          </a:xfrm>
          <a:prstGeom prst="rect">
            <a:avLst/>
          </a:prstGeom>
        </p:spPr>
        <p:txBody>
          <a:bodyPr anchor="t" rtlCol="false" tIns="0" lIns="0" bIns="0" rIns="0">
            <a:spAutoFit/>
          </a:bodyPr>
          <a:lstStyle/>
          <a:p>
            <a:pPr algn="ctr">
              <a:lnSpc>
                <a:spcPts val="3700"/>
              </a:lnSpc>
            </a:pPr>
            <a:r>
              <a:rPr lang="en-US" spc="-111" sz="3700">
                <a:solidFill>
                  <a:srgbClr val="FFFFFF"/>
                </a:solidFill>
                <a:latin typeface="Gaegu Bold"/>
              </a:rPr>
              <a:t>An application module is a class that represents a business application task. •It encapsulates the data model associated with a task, plus the custom code to implement the task. </a:t>
            </a:r>
          </a:p>
          <a:p>
            <a:pPr algn="ctr">
              <a:lnSpc>
                <a:spcPts val="3700"/>
              </a:lnSpc>
            </a:pPr>
          </a:p>
        </p:txBody>
      </p:sp>
      <p:sp>
        <p:nvSpPr>
          <p:cNvPr name="TextBox 12" id="12"/>
          <p:cNvSpPr txBox="true"/>
          <p:nvPr/>
        </p:nvSpPr>
        <p:spPr>
          <a:xfrm rot="0">
            <a:off x="6120404" y="5969868"/>
            <a:ext cx="6047192" cy="1979930"/>
          </a:xfrm>
          <a:prstGeom prst="rect">
            <a:avLst/>
          </a:prstGeom>
        </p:spPr>
        <p:txBody>
          <a:bodyPr anchor="t" rtlCol="false" tIns="0" lIns="0" bIns="0" rIns="0">
            <a:spAutoFit/>
          </a:bodyPr>
          <a:lstStyle/>
          <a:p>
            <a:pPr algn="ctr">
              <a:lnSpc>
                <a:spcPts val="3700"/>
              </a:lnSpc>
            </a:pPr>
            <a:r>
              <a:rPr lang="en-US" spc="-111" sz="3700">
                <a:solidFill>
                  <a:srgbClr val="FFFFFF"/>
                </a:solidFill>
                <a:latin typeface="Gaegu Bold"/>
              </a:rPr>
              <a:t>We will be using the application module in our application</a:t>
            </a:r>
          </a:p>
          <a:p>
            <a:pPr algn="ctr">
              <a:lnSpc>
                <a:spcPts val="3700"/>
              </a:lnSpc>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E6B7AA"/>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8930290" y="269124"/>
            <a:ext cx="2103342" cy="1427643"/>
          </a:xfrm>
          <a:prstGeom prst="rect">
            <a:avLst/>
          </a:prstGeom>
        </p:spPr>
      </p:pic>
      <p:grpSp>
        <p:nvGrpSpPr>
          <p:cNvPr name="Group 3" id="3"/>
          <p:cNvGrpSpPr>
            <a:grpSpLocks noChangeAspect="true"/>
          </p:cNvGrpSpPr>
          <p:nvPr/>
        </p:nvGrpSpPr>
        <p:grpSpPr>
          <a:xfrm rot="0">
            <a:off x="10222702" y="982946"/>
            <a:ext cx="6946533" cy="3907376"/>
            <a:chOff x="0" y="0"/>
            <a:chExt cx="11289030" cy="6350000"/>
          </a:xfrm>
        </p:grpSpPr>
        <p:sp>
          <p:nvSpPr>
            <p:cNvPr name="Freeform 4" id="4"/>
            <p:cNvSpPr/>
            <p:nvPr/>
          </p:nvSpPr>
          <p:spPr>
            <a:xfrm>
              <a:off x="0" y="0"/>
              <a:ext cx="11287761" cy="6350000"/>
            </a:xfrm>
            <a:custGeom>
              <a:avLst/>
              <a:gdLst/>
              <a:ahLst/>
              <a:cxnLst/>
              <a:rect r="r" b="b" t="t" l="l"/>
              <a:pathLst>
                <a:path h="6350000" w="11287761">
                  <a:moveTo>
                    <a:pt x="0" y="5824220"/>
                  </a:moveTo>
                  <a:lnTo>
                    <a:pt x="0" y="525780"/>
                  </a:lnTo>
                  <a:cubicBezTo>
                    <a:pt x="0" y="234950"/>
                    <a:pt x="234950" y="0"/>
                    <a:pt x="525780" y="0"/>
                  </a:cubicBezTo>
                  <a:lnTo>
                    <a:pt x="10761980" y="0"/>
                  </a:lnTo>
                  <a:cubicBezTo>
                    <a:pt x="11052811" y="0"/>
                    <a:pt x="11287761" y="234950"/>
                    <a:pt x="11287761" y="525780"/>
                  </a:cubicBezTo>
                  <a:lnTo>
                    <a:pt x="11287761" y="5822950"/>
                  </a:lnTo>
                  <a:cubicBezTo>
                    <a:pt x="11287761" y="6113780"/>
                    <a:pt x="11052811" y="6348730"/>
                    <a:pt x="10761980" y="6348730"/>
                  </a:cubicBezTo>
                  <a:lnTo>
                    <a:pt x="525780" y="6348730"/>
                  </a:lnTo>
                  <a:cubicBezTo>
                    <a:pt x="236220" y="6350000"/>
                    <a:pt x="0" y="6115050"/>
                    <a:pt x="0" y="5824220"/>
                  </a:cubicBezTo>
                  <a:cubicBezTo>
                    <a:pt x="0" y="5824220"/>
                    <a:pt x="0" y="5824220"/>
                    <a:pt x="0" y="5824220"/>
                  </a:cubicBezTo>
                  <a:close/>
                </a:path>
              </a:pathLst>
            </a:custGeom>
            <a:blipFill>
              <a:blip r:embed="rId4"/>
              <a:stretch>
                <a:fillRect l="0" r="0" t="-4" b="-4"/>
              </a:stretch>
            </a:blipFill>
          </p:spPr>
        </p:sp>
      </p:grpSp>
      <p:grpSp>
        <p:nvGrpSpPr>
          <p:cNvPr name="Group 5" id="5"/>
          <p:cNvGrpSpPr>
            <a:grpSpLocks noChangeAspect="true"/>
          </p:cNvGrpSpPr>
          <p:nvPr/>
        </p:nvGrpSpPr>
        <p:grpSpPr>
          <a:xfrm rot="0">
            <a:off x="10222702" y="5436649"/>
            <a:ext cx="6946533" cy="3907376"/>
            <a:chOff x="0" y="0"/>
            <a:chExt cx="11289030" cy="6350000"/>
          </a:xfrm>
        </p:grpSpPr>
        <p:sp>
          <p:nvSpPr>
            <p:cNvPr name="Freeform 6" id="6"/>
            <p:cNvSpPr/>
            <p:nvPr/>
          </p:nvSpPr>
          <p:spPr>
            <a:xfrm>
              <a:off x="0" y="0"/>
              <a:ext cx="11287761" cy="6350000"/>
            </a:xfrm>
            <a:custGeom>
              <a:avLst/>
              <a:gdLst/>
              <a:ahLst/>
              <a:cxnLst/>
              <a:rect r="r" b="b" t="t" l="l"/>
              <a:pathLst>
                <a:path h="6350000" w="11287761">
                  <a:moveTo>
                    <a:pt x="0" y="5824220"/>
                  </a:moveTo>
                  <a:lnTo>
                    <a:pt x="0" y="525780"/>
                  </a:lnTo>
                  <a:cubicBezTo>
                    <a:pt x="0" y="234950"/>
                    <a:pt x="234950" y="0"/>
                    <a:pt x="525780" y="0"/>
                  </a:cubicBezTo>
                  <a:lnTo>
                    <a:pt x="10761980" y="0"/>
                  </a:lnTo>
                  <a:cubicBezTo>
                    <a:pt x="11052811" y="0"/>
                    <a:pt x="11287761" y="234950"/>
                    <a:pt x="11287761" y="525780"/>
                  </a:cubicBezTo>
                  <a:lnTo>
                    <a:pt x="11287761" y="5822950"/>
                  </a:lnTo>
                  <a:cubicBezTo>
                    <a:pt x="11287761" y="6113780"/>
                    <a:pt x="11052811" y="6348730"/>
                    <a:pt x="10761980" y="6348730"/>
                  </a:cubicBezTo>
                  <a:lnTo>
                    <a:pt x="525780" y="6348730"/>
                  </a:lnTo>
                  <a:cubicBezTo>
                    <a:pt x="236220" y="6350000"/>
                    <a:pt x="0" y="6115050"/>
                    <a:pt x="0" y="5824220"/>
                  </a:cubicBezTo>
                  <a:cubicBezTo>
                    <a:pt x="0" y="5824220"/>
                    <a:pt x="0" y="5824220"/>
                    <a:pt x="0" y="5824220"/>
                  </a:cubicBezTo>
                  <a:close/>
                </a:path>
              </a:pathLst>
            </a:custGeom>
            <a:blipFill>
              <a:blip r:embed="rId5"/>
              <a:stretch>
                <a:fillRect l="0" r="0" t="-16636" b="-16636"/>
              </a:stretch>
            </a:blipFill>
          </p:spPr>
        </p:sp>
      </p:grpSp>
      <p:pic>
        <p:nvPicPr>
          <p:cNvPr name="Picture 7" id="7"/>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164647">
            <a:off x="12500201" y="5133100"/>
            <a:ext cx="2391536" cy="626147"/>
          </a:xfrm>
          <a:prstGeom prst="rect">
            <a:avLst/>
          </a:prstGeom>
        </p:spPr>
      </p:pic>
      <p:pic>
        <p:nvPicPr>
          <p:cNvPr name="Picture 8" id="8"/>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474925">
            <a:off x="12519683" y="673270"/>
            <a:ext cx="2003786" cy="619352"/>
          </a:xfrm>
          <a:prstGeom prst="rect">
            <a:avLst/>
          </a:prstGeom>
        </p:spPr>
      </p:pic>
      <p:pic>
        <p:nvPicPr>
          <p:cNvPr name="Picture 9" id="9"/>
          <p:cNvPicPr>
            <a:picLocks noChangeAspect="true"/>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l="0" t="0" r="0" b="0"/>
          <a:stretch>
            <a:fillRect/>
          </a:stretch>
        </p:blipFill>
        <p:spPr>
          <a:xfrm flipH="false" flipV="false" rot="6236681">
            <a:off x="8875195" y="8627532"/>
            <a:ext cx="537610" cy="2575379"/>
          </a:xfrm>
          <a:prstGeom prst="rect">
            <a:avLst/>
          </a:prstGeom>
        </p:spPr>
      </p:pic>
      <p:pic>
        <p:nvPicPr>
          <p:cNvPr name="Picture 10" id="10"/>
          <p:cNvPicPr>
            <a:picLocks noChangeAspect="true"/>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l="0" t="0" r="0" b="0"/>
          <a:stretch>
            <a:fillRect/>
          </a:stretch>
        </p:blipFill>
        <p:spPr>
          <a:xfrm flipH="false" flipV="false" rot="-410086">
            <a:off x="16595898" y="3780536"/>
            <a:ext cx="1146673" cy="1295676"/>
          </a:xfrm>
          <a:prstGeom prst="rect">
            <a:avLst/>
          </a:prstGeom>
        </p:spPr>
      </p:pic>
      <p:sp>
        <p:nvSpPr>
          <p:cNvPr name="TextBox 11" id="11"/>
          <p:cNvSpPr txBox="true"/>
          <p:nvPr/>
        </p:nvSpPr>
        <p:spPr>
          <a:xfrm rot="0">
            <a:off x="2818803" y="814062"/>
            <a:ext cx="4609577" cy="1312888"/>
          </a:xfrm>
          <a:prstGeom prst="rect">
            <a:avLst/>
          </a:prstGeom>
        </p:spPr>
        <p:txBody>
          <a:bodyPr anchor="t" rtlCol="false" tIns="0" lIns="0" bIns="0" rIns="0">
            <a:spAutoFit/>
          </a:bodyPr>
          <a:lstStyle/>
          <a:p>
            <a:pPr algn="ctr">
              <a:lnSpc>
                <a:spcPts val="9679"/>
              </a:lnSpc>
            </a:pPr>
            <a:r>
              <a:rPr lang="en-US" sz="8799">
                <a:solidFill>
                  <a:srgbClr val="FFFFFF"/>
                </a:solidFill>
                <a:latin typeface="Quincy Bold"/>
              </a:rPr>
              <a:t>Outcome</a:t>
            </a:r>
          </a:p>
        </p:txBody>
      </p:sp>
      <p:sp>
        <p:nvSpPr>
          <p:cNvPr name="TextBox 12" id="12"/>
          <p:cNvSpPr txBox="true"/>
          <p:nvPr/>
        </p:nvSpPr>
        <p:spPr>
          <a:xfrm rot="0">
            <a:off x="1672849" y="2523822"/>
            <a:ext cx="6901485" cy="7391400"/>
          </a:xfrm>
          <a:prstGeom prst="rect">
            <a:avLst/>
          </a:prstGeom>
        </p:spPr>
        <p:txBody>
          <a:bodyPr anchor="t" rtlCol="false" tIns="0" lIns="0" bIns="0" rIns="0">
            <a:spAutoFit/>
          </a:bodyPr>
          <a:lstStyle/>
          <a:p>
            <a:pPr>
              <a:lnSpc>
                <a:spcPts val="4440"/>
              </a:lnSpc>
            </a:pPr>
            <a:r>
              <a:rPr lang="en-US" spc="-111" sz="3700">
                <a:solidFill>
                  <a:srgbClr val="4B3D50"/>
                </a:solidFill>
                <a:latin typeface="Gaegu Bold"/>
              </a:rPr>
              <a:t>•It will allow individuals to trade items that they own but are not using for items that they need.</a:t>
            </a:r>
          </a:p>
          <a:p>
            <a:pPr>
              <a:lnSpc>
                <a:spcPts val="4440"/>
              </a:lnSpc>
            </a:pPr>
          </a:p>
          <a:p>
            <a:pPr>
              <a:lnSpc>
                <a:spcPts val="4440"/>
              </a:lnSpc>
            </a:pPr>
            <a:r>
              <a:rPr lang="en-US" spc="-36" sz="3700">
                <a:solidFill>
                  <a:srgbClr val="4B3D50"/>
                </a:solidFill>
                <a:latin typeface="Arimo"/>
              </a:rPr>
              <a:t>•It will be helpful for various NGOs where people donate their personal belongings instead of money and they can trade it for whatever they need.</a:t>
            </a:r>
          </a:p>
          <a:p>
            <a:pPr>
              <a:lnSpc>
                <a:spcPts val="4440"/>
              </a:lnSpc>
            </a:pPr>
          </a:p>
          <a:p>
            <a:pPr>
              <a:lnSpc>
                <a:spcPts val="4440"/>
              </a:lnSpc>
            </a:pPr>
            <a:r>
              <a:rPr lang="en-US" spc="-36" sz="3700">
                <a:solidFill>
                  <a:srgbClr val="4B3D50"/>
                </a:solidFill>
                <a:latin typeface="Arimo"/>
              </a:rPr>
              <a:t>•It can help people to save money as well.</a:t>
            </a:r>
          </a:p>
          <a:p>
            <a:pPr>
              <a:lnSpc>
                <a:spcPts val="4440"/>
              </a:lnSpc>
            </a:pPr>
          </a:p>
        </p:txBody>
      </p:sp>
    </p:spTree>
  </p:cSld>
  <p:clrMapOvr>
    <a:masterClrMapping/>
  </p:clrMapOvr>
</p:sld>
</file>

<file path=ppt/slides/slide9.xml><?xml version="1.0" encoding="utf-8"?>
<p:sld xmlns:p="http://schemas.openxmlformats.org/presentationml/2006/main" xmlns:a="http://schemas.openxmlformats.org/drawingml/2006/main">
  <p:cSld>
    <p:bg>
      <p:bgPr>
        <a:solidFill>
          <a:srgbClr val="B77A74"/>
        </a:solidFill>
      </p:bgPr>
    </p:bg>
    <p:spTree>
      <p:nvGrpSpPr>
        <p:cNvPr id="1" name=""/>
        <p:cNvGrpSpPr/>
        <p:nvPr/>
      </p:nvGrpSpPr>
      <p:grpSpPr>
        <a:xfrm>
          <a:off x="0" y="0"/>
          <a:ext cx="0" cy="0"/>
          <a:chOff x="0" y="0"/>
          <a:chExt cx="0" cy="0"/>
        </a:xfrm>
      </p:grpSpPr>
      <p:sp>
        <p:nvSpPr>
          <p:cNvPr name="TextBox 2" id="2"/>
          <p:cNvSpPr txBox="true"/>
          <p:nvPr/>
        </p:nvSpPr>
        <p:spPr>
          <a:xfrm rot="0">
            <a:off x="279791" y="313746"/>
            <a:ext cx="16589087" cy="2003285"/>
          </a:xfrm>
          <a:prstGeom prst="rect">
            <a:avLst/>
          </a:prstGeom>
        </p:spPr>
        <p:txBody>
          <a:bodyPr anchor="t" rtlCol="false" tIns="0" lIns="0" bIns="0" rIns="0">
            <a:spAutoFit/>
          </a:bodyPr>
          <a:lstStyle/>
          <a:p>
            <a:pPr algn="ctr">
              <a:lnSpc>
                <a:spcPts val="9679"/>
              </a:lnSpc>
            </a:pPr>
            <a:r>
              <a:rPr lang="en-US" sz="8799">
                <a:solidFill>
                  <a:srgbClr val="FFFFFF"/>
                </a:solidFill>
                <a:latin typeface="Quincy Bold"/>
              </a:rPr>
              <a:t>Responsibilities of each member</a:t>
            </a:r>
          </a:p>
          <a:p>
            <a:pPr algn="ctr">
              <a:lnSpc>
                <a:spcPts val="9679"/>
              </a:lnSpc>
            </a:pPr>
          </a:p>
        </p:txBody>
      </p:sp>
      <p:sp>
        <p:nvSpPr>
          <p:cNvPr name="TextBox 3" id="3"/>
          <p:cNvSpPr txBox="true"/>
          <p:nvPr/>
        </p:nvSpPr>
        <p:spPr>
          <a:xfrm rot="0">
            <a:off x="1735166" y="3933825"/>
            <a:ext cx="14817669" cy="2333625"/>
          </a:xfrm>
          <a:prstGeom prst="rect">
            <a:avLst/>
          </a:prstGeom>
        </p:spPr>
        <p:txBody>
          <a:bodyPr anchor="t" rtlCol="false" tIns="0" lIns="0" bIns="0" rIns="0">
            <a:spAutoFit/>
          </a:bodyPr>
          <a:lstStyle/>
          <a:p>
            <a:pPr marL="798833" indent="-399416" lvl="1">
              <a:lnSpc>
                <a:spcPts val="4440"/>
              </a:lnSpc>
              <a:buFont typeface="Arial"/>
              <a:buChar char="•"/>
            </a:pPr>
            <a:r>
              <a:rPr lang="en-US" spc="-111" sz="3700">
                <a:solidFill>
                  <a:srgbClr val="FFFFFF"/>
                </a:solidFill>
                <a:latin typeface="Gaegu Bold"/>
              </a:rPr>
              <a:t>We had planned out activity in such a way that each member of the group have done equal amount of work.</a:t>
            </a:r>
          </a:p>
          <a:p>
            <a:pPr marL="798833" indent="-399416" lvl="1">
              <a:lnSpc>
                <a:spcPts val="4440"/>
              </a:lnSpc>
              <a:buFont typeface="Arial"/>
              <a:buChar char="•"/>
            </a:pPr>
            <a:r>
              <a:rPr lang="en-US" spc="-111" sz="3700">
                <a:solidFill>
                  <a:srgbClr val="FFFFFF"/>
                </a:solidFill>
                <a:latin typeface="Gaegu Bold"/>
              </a:rPr>
              <a:t>We divided our group into the 3 teams and each team had to some work and when combined we have result as the barter system app.</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DAE-PxsAQfc</dc:identifier>
  <dcterms:modified xsi:type="dcterms:W3CDTF">2011-08-01T06:04:30Z</dcterms:modified>
  <cp:revision>1</cp:revision>
  <dc:title>Business consultancy based on the barter system</dc:title>
</cp:coreProperties>
</file>